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256" r:id="rId2"/>
    <p:sldId id="346" r:id="rId3"/>
    <p:sldId id="340" r:id="rId4"/>
    <p:sldId id="343" r:id="rId5"/>
    <p:sldId id="344" r:id="rId6"/>
    <p:sldId id="345" r:id="rId7"/>
    <p:sldId id="347" r:id="rId8"/>
    <p:sldId id="348" r:id="rId9"/>
    <p:sldId id="349" r:id="rId10"/>
    <p:sldId id="350" r:id="rId11"/>
    <p:sldId id="257" r:id="rId12"/>
    <p:sldId id="259" r:id="rId13"/>
    <p:sldId id="258" r:id="rId14"/>
    <p:sldId id="261" r:id="rId15"/>
    <p:sldId id="262" r:id="rId16"/>
    <p:sldId id="263" r:id="rId17"/>
    <p:sldId id="264" r:id="rId18"/>
    <p:sldId id="265" r:id="rId19"/>
    <p:sldId id="267" r:id="rId20"/>
    <p:sldId id="266" r:id="rId21"/>
    <p:sldId id="268" r:id="rId22"/>
    <p:sldId id="269" r:id="rId23"/>
    <p:sldId id="270" r:id="rId24"/>
    <p:sldId id="271" r:id="rId25"/>
    <p:sldId id="272" r:id="rId26"/>
    <p:sldId id="273" r:id="rId27"/>
    <p:sldId id="274" r:id="rId28"/>
    <p:sldId id="275" r:id="rId29"/>
    <p:sldId id="277" r:id="rId30"/>
    <p:sldId id="278" r:id="rId31"/>
    <p:sldId id="276"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12" r:id="rId56"/>
    <p:sldId id="302" r:id="rId57"/>
    <p:sldId id="311" r:id="rId58"/>
    <p:sldId id="314" r:id="rId59"/>
    <p:sldId id="313" r:id="rId60"/>
    <p:sldId id="305" r:id="rId61"/>
    <p:sldId id="304" r:id="rId62"/>
    <p:sldId id="308" r:id="rId63"/>
    <p:sldId id="306" r:id="rId64"/>
    <p:sldId id="309" r:id="rId65"/>
    <p:sldId id="310" r:id="rId66"/>
    <p:sldId id="315"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41" r:id="rId83"/>
    <p:sldId id="332" r:id="rId84"/>
    <p:sldId id="333" r:id="rId85"/>
    <p:sldId id="334" r:id="rId86"/>
    <p:sldId id="335" r:id="rId87"/>
    <p:sldId id="336" r:id="rId88"/>
    <p:sldId id="337" r:id="rId89"/>
    <p:sldId id="338" r:id="rId90"/>
    <p:sldId id="339" r:id="rId91"/>
    <p:sldId id="342"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69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06525-1B3B-4B9E-BD59-DA7887115E3B}" type="datetimeFigureOut">
              <a:rPr lang="en-US" smtClean="0"/>
              <a:t>4/29/2015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D8925D-1555-4AB5-8A35-BC6B685F2FB1}" type="slidenum">
              <a:rPr lang="en-US" smtClean="0"/>
              <a:t>‹#›</a:t>
            </a:fld>
            <a:endParaRPr lang="en-US"/>
          </a:p>
        </p:txBody>
      </p:sp>
    </p:spTree>
    <p:extLst>
      <p:ext uri="{BB962C8B-B14F-4D97-AF65-F5344CB8AC3E}">
        <p14:creationId xmlns:p14="http://schemas.microsoft.com/office/powerpoint/2010/main" val="3505449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925D-1555-4AB5-8A35-BC6B685F2FB1}" type="slidenum">
              <a:rPr lang="en-US" smtClean="0"/>
              <a:t>14</a:t>
            </a:fld>
            <a:endParaRPr lang="en-US"/>
          </a:p>
        </p:txBody>
      </p:sp>
    </p:spTree>
    <p:extLst>
      <p:ext uri="{BB962C8B-B14F-4D97-AF65-F5344CB8AC3E}">
        <p14:creationId xmlns:p14="http://schemas.microsoft.com/office/powerpoint/2010/main" val="174146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925D-1555-4AB5-8A35-BC6B685F2FB1}"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156256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925D-1555-4AB5-8A35-BC6B685F2FB1}"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3816579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925D-1555-4AB5-8A35-BC6B685F2FB1}"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548103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925D-1555-4AB5-8A35-BC6B685F2FB1}"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4239206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925D-1555-4AB5-8A35-BC6B685F2FB1}"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1003418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925D-1555-4AB5-8A35-BC6B685F2FB1}"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3978849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925D-1555-4AB5-8A35-BC6B685F2FB1}"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3746736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925D-1555-4AB5-8A35-BC6B685F2FB1}"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4169761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925D-1555-4AB5-8A35-BC6B685F2FB1}"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3213347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925D-1555-4AB5-8A35-BC6B685F2FB1}"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345082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8925D-1555-4AB5-8A35-BC6B685F2FB1}" type="slidenum">
              <a:rPr lang="en-US" smtClean="0"/>
              <a:t>18</a:t>
            </a:fld>
            <a:endParaRPr lang="en-US"/>
          </a:p>
        </p:txBody>
      </p:sp>
    </p:spTree>
    <p:extLst>
      <p:ext uri="{BB962C8B-B14F-4D97-AF65-F5344CB8AC3E}">
        <p14:creationId xmlns:p14="http://schemas.microsoft.com/office/powerpoint/2010/main" val="1320488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925D-1555-4AB5-8A35-BC6B685F2FB1}"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2334368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925D-1555-4AB5-8A35-BC6B685F2FB1}"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1130941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925D-1555-4AB5-8A35-BC6B685F2FB1}"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968967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925D-1555-4AB5-8A35-BC6B685F2FB1}"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983812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925D-1555-4AB5-8A35-BC6B685F2FB1}"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3552018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925D-1555-4AB5-8A35-BC6B685F2FB1}"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3779667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925D-1555-4AB5-8A35-BC6B685F2FB1}"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106617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925D-1555-4AB5-8A35-BC6B685F2FB1}"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979592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925D-1555-4AB5-8A35-BC6B685F2FB1}"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3950404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925D-1555-4AB5-8A35-BC6B685F2FB1}"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1989301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8925D-1555-4AB5-8A35-BC6B685F2FB1}"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280175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925D-1555-4AB5-8A35-BC6B685F2FB1}"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2285482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925D-1555-4AB5-8A35-BC6B685F2FB1}"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13731410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925D-1555-4AB5-8A35-BC6B685F2FB1}"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2480411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925D-1555-4AB5-8A35-BC6B685F2FB1}"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35322655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925D-1555-4AB5-8A35-BC6B685F2FB1}"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4031215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Normal Specific</a:t>
            </a:r>
            <a:r>
              <a:rPr lang="en-US" baseline="0" dirty="0" smtClean="0"/>
              <a:t> gravity </a:t>
            </a:r>
            <a:r>
              <a:rPr lang="en-US" dirty="0" smtClean="0"/>
              <a:t>1.002 and 1.030 </a:t>
            </a:r>
            <a:endParaRPr lang="en-US" dirty="0"/>
          </a:p>
        </p:txBody>
      </p:sp>
      <p:sp>
        <p:nvSpPr>
          <p:cNvPr id="4" name="Slide Number Placeholder 3"/>
          <p:cNvSpPr>
            <a:spLocks noGrp="1"/>
          </p:cNvSpPr>
          <p:nvPr>
            <p:ph type="sldNum" sz="quarter" idx="10"/>
          </p:nvPr>
        </p:nvSpPr>
        <p:spPr/>
        <p:txBody>
          <a:bodyPr/>
          <a:lstStyle/>
          <a:p>
            <a:fld id="{F5D8925D-1555-4AB5-8A35-BC6B685F2FB1}" type="slidenum">
              <a:rPr lang="en-US" smtClean="0"/>
              <a:t>22</a:t>
            </a:fld>
            <a:endParaRPr lang="en-US"/>
          </a:p>
        </p:txBody>
      </p:sp>
    </p:spTree>
    <p:extLst>
      <p:ext uri="{BB962C8B-B14F-4D97-AF65-F5344CB8AC3E}">
        <p14:creationId xmlns:p14="http://schemas.microsoft.com/office/powerpoint/2010/main" val="2703014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40Liters in your body</a:t>
            </a:r>
            <a:endParaRPr lang="en-US" dirty="0"/>
          </a:p>
        </p:txBody>
      </p:sp>
      <p:sp>
        <p:nvSpPr>
          <p:cNvPr id="4" name="Slide Number Placeholder 3"/>
          <p:cNvSpPr>
            <a:spLocks noGrp="1"/>
          </p:cNvSpPr>
          <p:nvPr>
            <p:ph type="sldNum" sz="quarter" idx="10"/>
          </p:nvPr>
        </p:nvSpPr>
        <p:spPr/>
        <p:txBody>
          <a:bodyPr/>
          <a:lstStyle/>
          <a:p>
            <a:fld id="{F5D8925D-1555-4AB5-8A35-BC6B685F2FB1}" type="slidenum">
              <a:rPr lang="en-US" smtClean="0"/>
              <a:t>23</a:t>
            </a:fld>
            <a:endParaRPr lang="en-US"/>
          </a:p>
        </p:txBody>
      </p:sp>
    </p:spTree>
    <p:extLst>
      <p:ext uri="{BB962C8B-B14F-4D97-AF65-F5344CB8AC3E}">
        <p14:creationId xmlns:p14="http://schemas.microsoft.com/office/powerpoint/2010/main" val="1619146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925D-1555-4AB5-8A35-BC6B685F2FB1}" type="slidenum">
              <a:rPr lang="en-US" smtClean="0"/>
              <a:t>24</a:t>
            </a:fld>
            <a:endParaRPr lang="en-US"/>
          </a:p>
        </p:txBody>
      </p:sp>
    </p:spTree>
    <p:extLst>
      <p:ext uri="{BB962C8B-B14F-4D97-AF65-F5344CB8AC3E}">
        <p14:creationId xmlns:p14="http://schemas.microsoft.com/office/powerpoint/2010/main" val="541916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8925D-1555-4AB5-8A35-BC6B685F2FB1}" type="slidenum">
              <a:rPr lang="en-US">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639957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Saegasser's</a:t>
            </a:r>
            <a:r>
              <a:rPr lang="en-US" dirty="0" smtClean="0"/>
              <a:t>  sign  - Palpation of  left upper quadrant  inferior to ribs  elicits neck pain in the  patient. </a:t>
            </a:r>
            <a:endParaRPr lang="en-US" dirty="0"/>
          </a:p>
        </p:txBody>
      </p:sp>
      <p:sp>
        <p:nvSpPr>
          <p:cNvPr id="4" name="Slide Number Placeholder 3"/>
          <p:cNvSpPr>
            <a:spLocks noGrp="1"/>
          </p:cNvSpPr>
          <p:nvPr>
            <p:ph type="sldNum" sz="quarter" idx="10"/>
          </p:nvPr>
        </p:nvSpPr>
        <p:spPr/>
        <p:txBody>
          <a:bodyPr/>
          <a:lstStyle/>
          <a:p>
            <a:fld id="{F5D8925D-1555-4AB5-8A35-BC6B685F2FB1}" type="slidenum">
              <a:rPr lang="en-US" smtClean="0"/>
              <a:t>65</a:t>
            </a:fld>
            <a:endParaRPr lang="en-US"/>
          </a:p>
        </p:txBody>
      </p:sp>
    </p:spTree>
    <p:extLst>
      <p:ext uri="{BB962C8B-B14F-4D97-AF65-F5344CB8AC3E}">
        <p14:creationId xmlns:p14="http://schemas.microsoft.com/office/powerpoint/2010/main" val="3207842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925D-1555-4AB5-8A35-BC6B685F2FB1}"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1492884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3DB028-B9DB-4E31-B4CF-317A5723AE8B}"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D3D97D-25AE-49A4-A635-A2F2A2116CD7}" type="slidenum">
              <a:rPr lang="en-US" smtClean="0"/>
              <a:t>‹#›</a:t>
            </a:fld>
            <a:endParaRPr lang="en-US"/>
          </a:p>
        </p:txBody>
      </p:sp>
    </p:spTree>
    <p:extLst>
      <p:ext uri="{BB962C8B-B14F-4D97-AF65-F5344CB8AC3E}">
        <p14:creationId xmlns:p14="http://schemas.microsoft.com/office/powerpoint/2010/main" val="522870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DB028-B9DB-4E31-B4CF-317A5723AE8B}"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D3D97D-25AE-49A4-A635-A2F2A2116CD7}" type="slidenum">
              <a:rPr lang="en-US" smtClean="0"/>
              <a:t>‹#›</a:t>
            </a:fld>
            <a:endParaRPr lang="en-US"/>
          </a:p>
        </p:txBody>
      </p:sp>
    </p:spTree>
    <p:extLst>
      <p:ext uri="{BB962C8B-B14F-4D97-AF65-F5344CB8AC3E}">
        <p14:creationId xmlns:p14="http://schemas.microsoft.com/office/powerpoint/2010/main" val="290383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DB028-B9DB-4E31-B4CF-317A5723AE8B}"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D3D97D-25AE-49A4-A635-A2F2A2116CD7}" type="slidenum">
              <a:rPr lang="en-US" smtClean="0"/>
              <a:t>‹#›</a:t>
            </a:fld>
            <a:endParaRPr lang="en-US"/>
          </a:p>
        </p:txBody>
      </p:sp>
    </p:spTree>
    <p:extLst>
      <p:ext uri="{BB962C8B-B14F-4D97-AF65-F5344CB8AC3E}">
        <p14:creationId xmlns:p14="http://schemas.microsoft.com/office/powerpoint/2010/main" val="157061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DB028-B9DB-4E31-B4CF-317A5723AE8B}"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D3D97D-25AE-49A4-A635-A2F2A2116CD7}" type="slidenum">
              <a:rPr lang="en-US" smtClean="0"/>
              <a:t>‹#›</a:t>
            </a:fld>
            <a:endParaRPr lang="en-US"/>
          </a:p>
        </p:txBody>
      </p:sp>
    </p:spTree>
    <p:extLst>
      <p:ext uri="{BB962C8B-B14F-4D97-AF65-F5344CB8AC3E}">
        <p14:creationId xmlns:p14="http://schemas.microsoft.com/office/powerpoint/2010/main" val="3105545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3DB028-B9DB-4E31-B4CF-317A5723AE8B}"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D3D97D-25AE-49A4-A635-A2F2A2116CD7}" type="slidenum">
              <a:rPr lang="en-US" smtClean="0"/>
              <a:t>‹#›</a:t>
            </a:fld>
            <a:endParaRPr lang="en-US"/>
          </a:p>
        </p:txBody>
      </p:sp>
    </p:spTree>
    <p:extLst>
      <p:ext uri="{BB962C8B-B14F-4D97-AF65-F5344CB8AC3E}">
        <p14:creationId xmlns:p14="http://schemas.microsoft.com/office/powerpoint/2010/main" val="2428557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3DB028-B9DB-4E31-B4CF-317A5723AE8B}"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D3D97D-25AE-49A4-A635-A2F2A2116CD7}" type="slidenum">
              <a:rPr lang="en-US" smtClean="0"/>
              <a:t>‹#›</a:t>
            </a:fld>
            <a:endParaRPr lang="en-US"/>
          </a:p>
        </p:txBody>
      </p:sp>
    </p:spTree>
    <p:extLst>
      <p:ext uri="{BB962C8B-B14F-4D97-AF65-F5344CB8AC3E}">
        <p14:creationId xmlns:p14="http://schemas.microsoft.com/office/powerpoint/2010/main" val="350527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3DB028-B9DB-4E31-B4CF-317A5723AE8B}" type="datetimeFigureOut">
              <a:rPr lang="en-US" smtClean="0"/>
              <a:t>4/29/2015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D3D97D-25AE-49A4-A635-A2F2A2116CD7}" type="slidenum">
              <a:rPr lang="en-US" smtClean="0"/>
              <a:t>‹#›</a:t>
            </a:fld>
            <a:endParaRPr lang="en-US"/>
          </a:p>
        </p:txBody>
      </p:sp>
    </p:spTree>
    <p:extLst>
      <p:ext uri="{BB962C8B-B14F-4D97-AF65-F5344CB8AC3E}">
        <p14:creationId xmlns:p14="http://schemas.microsoft.com/office/powerpoint/2010/main" val="3888646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3DB028-B9DB-4E31-B4CF-317A5723AE8B}" type="datetimeFigureOut">
              <a:rPr lang="en-US" smtClean="0"/>
              <a:t>4/29/2015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D3D97D-25AE-49A4-A635-A2F2A2116CD7}" type="slidenum">
              <a:rPr lang="en-US" smtClean="0"/>
              <a:t>‹#›</a:t>
            </a:fld>
            <a:endParaRPr lang="en-US"/>
          </a:p>
        </p:txBody>
      </p:sp>
    </p:spTree>
    <p:extLst>
      <p:ext uri="{BB962C8B-B14F-4D97-AF65-F5344CB8AC3E}">
        <p14:creationId xmlns:p14="http://schemas.microsoft.com/office/powerpoint/2010/main" val="1144790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3DB028-B9DB-4E31-B4CF-317A5723AE8B}" type="datetimeFigureOut">
              <a:rPr lang="en-US" smtClean="0"/>
              <a:t>4/29/2015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D3D97D-25AE-49A4-A635-A2F2A2116CD7}" type="slidenum">
              <a:rPr lang="en-US" smtClean="0"/>
              <a:t>‹#›</a:t>
            </a:fld>
            <a:endParaRPr lang="en-US"/>
          </a:p>
        </p:txBody>
      </p:sp>
    </p:spTree>
    <p:extLst>
      <p:ext uri="{BB962C8B-B14F-4D97-AF65-F5344CB8AC3E}">
        <p14:creationId xmlns:p14="http://schemas.microsoft.com/office/powerpoint/2010/main" val="2953802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3DB028-B9DB-4E31-B4CF-317A5723AE8B}"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D3D97D-25AE-49A4-A635-A2F2A2116CD7}" type="slidenum">
              <a:rPr lang="en-US" smtClean="0"/>
              <a:t>‹#›</a:t>
            </a:fld>
            <a:endParaRPr lang="en-US"/>
          </a:p>
        </p:txBody>
      </p:sp>
    </p:spTree>
    <p:extLst>
      <p:ext uri="{BB962C8B-B14F-4D97-AF65-F5344CB8AC3E}">
        <p14:creationId xmlns:p14="http://schemas.microsoft.com/office/powerpoint/2010/main" val="55537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3DB028-B9DB-4E31-B4CF-317A5723AE8B}"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D3D97D-25AE-49A4-A635-A2F2A2116CD7}" type="slidenum">
              <a:rPr lang="en-US" smtClean="0"/>
              <a:t>‹#›</a:t>
            </a:fld>
            <a:endParaRPr lang="en-US"/>
          </a:p>
        </p:txBody>
      </p:sp>
    </p:spTree>
    <p:extLst>
      <p:ext uri="{BB962C8B-B14F-4D97-AF65-F5344CB8AC3E}">
        <p14:creationId xmlns:p14="http://schemas.microsoft.com/office/powerpoint/2010/main" val="3825637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DB028-B9DB-4E31-B4CF-317A5723AE8B}" type="datetimeFigureOut">
              <a:rPr lang="en-US" smtClean="0"/>
              <a:t>4/29/2015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3D97D-25AE-49A4-A635-A2F2A2116CD7}" type="slidenum">
              <a:rPr lang="en-US" smtClean="0"/>
              <a:t>‹#›</a:t>
            </a:fld>
            <a:endParaRPr lang="en-US"/>
          </a:p>
        </p:txBody>
      </p:sp>
    </p:spTree>
    <p:extLst>
      <p:ext uri="{BB962C8B-B14F-4D97-AF65-F5344CB8AC3E}">
        <p14:creationId xmlns:p14="http://schemas.microsoft.com/office/powerpoint/2010/main" val="2932506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emf"/><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emf"/><Relationship Id="rId4" Type="http://schemas.openxmlformats.org/officeDocument/2006/relationships/image" Target="../media/image52.emf"/><Relationship Id="rId9" Type="http://schemas.openxmlformats.org/officeDocument/2006/relationships/image" Target="../media/image57.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video" Target="https://www.youtube.com/embed/inRSjh3bHPg" TargetMode="External"/><Relationship Id="rId4" Type="http://schemas.openxmlformats.org/officeDocument/2006/relationships/image" Target="../media/image58.jpeg"/></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emf"/></Relationships>
</file>

<file path=ppt/slides/_rels/slide8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6.png"/><Relationship Id="rId4" Type="http://schemas.openxmlformats.org/officeDocument/2006/relationships/notesSlide" Target="../notesSlides/notesSlide29.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6.png"/><Relationship Id="rId4" Type="http://schemas.openxmlformats.org/officeDocument/2006/relationships/notesSlide" Target="../notesSlides/notesSlide30.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76.png"/><Relationship Id="rId4" Type="http://schemas.openxmlformats.org/officeDocument/2006/relationships/notesSlide" Target="../notesSlides/notesSlide31.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76.png"/><Relationship Id="rId4" Type="http://schemas.openxmlformats.org/officeDocument/2006/relationships/notesSlide" Target="../notesSlides/notesSlide3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38199" y="5486400"/>
            <a:ext cx="1152056" cy="1152056"/>
          </a:xfrm>
          <a:prstGeom prst="rect">
            <a:avLst/>
          </a:prstGeom>
        </p:spPr>
      </p:pic>
      <p:pic>
        <p:nvPicPr>
          <p:cNvPr id="9" name="Picture 8"/>
          <p:cNvPicPr>
            <a:picLocks noChangeAspect="1"/>
          </p:cNvPicPr>
          <p:nvPr/>
        </p:nvPicPr>
        <p:blipFill>
          <a:blip r:embed="rId3"/>
          <a:stretch>
            <a:fillRect/>
          </a:stretch>
        </p:blipFill>
        <p:spPr>
          <a:xfrm>
            <a:off x="1990255" y="5555978"/>
            <a:ext cx="2540290" cy="1012900"/>
          </a:xfrm>
          <a:prstGeom prst="rect">
            <a:avLst/>
          </a:prstGeom>
        </p:spPr>
      </p:pic>
      <p:sp>
        <p:nvSpPr>
          <p:cNvPr id="12" name="TextBox 11"/>
          <p:cNvSpPr txBox="1"/>
          <p:nvPr/>
        </p:nvSpPr>
        <p:spPr>
          <a:xfrm>
            <a:off x="2459865" y="618186"/>
            <a:ext cx="7559899" cy="923330"/>
          </a:xfrm>
          <a:prstGeom prst="rect">
            <a:avLst/>
          </a:prstGeom>
          <a:solidFill>
            <a:srgbClr val="2969A3"/>
          </a:solidFill>
          <a:ln>
            <a:solidFill>
              <a:schemeClr val="bg1"/>
            </a:solidFill>
          </a:ln>
        </p:spPr>
        <p:txBody>
          <a:bodyPr wrap="square" rtlCol="0">
            <a:spAutoFit/>
          </a:bodyPr>
          <a:lstStyle/>
          <a:p>
            <a:pPr algn="ctr"/>
            <a:r>
              <a:rPr lang="en-US" sz="5400" dirty="0" smtClean="0">
                <a:solidFill>
                  <a:schemeClr val="bg1"/>
                </a:solidFill>
                <a:latin typeface="Rockwell" panose="02060603020205020403" pitchFamily="18" charset="0"/>
                <a:cs typeface="Lucida Sans Unicode" panose="020B0602030504020204" pitchFamily="34" charset="0"/>
              </a:rPr>
              <a:t>CCRN Review Course</a:t>
            </a:r>
            <a:endParaRPr lang="en-US" sz="5400" dirty="0">
              <a:solidFill>
                <a:schemeClr val="bg1"/>
              </a:solidFill>
              <a:latin typeface="Rockwell" panose="02060603020205020403" pitchFamily="18" charset="0"/>
              <a:cs typeface="Lucida Sans Unicode" panose="020B0602030504020204" pitchFamily="34" charset="0"/>
            </a:endParaRPr>
          </a:p>
        </p:txBody>
      </p:sp>
      <p:sp>
        <p:nvSpPr>
          <p:cNvPr id="13" name="TextBox 12"/>
          <p:cNvSpPr txBox="1"/>
          <p:nvPr/>
        </p:nvSpPr>
        <p:spPr>
          <a:xfrm>
            <a:off x="2459865" y="1867437"/>
            <a:ext cx="2308136" cy="369332"/>
          </a:xfrm>
          <a:prstGeom prst="rect">
            <a:avLst/>
          </a:prstGeom>
          <a:solidFill>
            <a:srgbClr val="2969A3"/>
          </a:solidFill>
        </p:spPr>
        <p:txBody>
          <a:bodyPr wrap="square" rtlCol="0">
            <a:spAutoFit/>
          </a:bodyPr>
          <a:lstStyle/>
          <a:p>
            <a:r>
              <a:rPr lang="en-US" dirty="0" smtClean="0">
                <a:solidFill>
                  <a:schemeClr val="bg1"/>
                </a:solidFill>
                <a:latin typeface="Rockwell" panose="02060603020205020403" pitchFamily="18" charset="0"/>
              </a:rPr>
              <a:t>Day One 8:00 – 5:00 </a:t>
            </a:r>
            <a:endParaRPr lang="en-US" dirty="0">
              <a:solidFill>
                <a:schemeClr val="bg1"/>
              </a:solidFill>
              <a:latin typeface="Rockwell" panose="02060603020205020403" pitchFamily="18" charset="0"/>
            </a:endParaRPr>
          </a:p>
        </p:txBody>
      </p:sp>
      <p:sp>
        <p:nvSpPr>
          <p:cNvPr id="15" name="TextBox 14"/>
          <p:cNvSpPr txBox="1"/>
          <p:nvPr/>
        </p:nvSpPr>
        <p:spPr>
          <a:xfrm>
            <a:off x="7894750" y="1867437"/>
            <a:ext cx="2125014" cy="369332"/>
          </a:xfrm>
          <a:prstGeom prst="rect">
            <a:avLst/>
          </a:prstGeom>
          <a:solidFill>
            <a:srgbClr val="2969A3"/>
          </a:solidFill>
        </p:spPr>
        <p:txBody>
          <a:bodyPr wrap="square" rtlCol="0">
            <a:spAutoFit/>
          </a:bodyPr>
          <a:lstStyle/>
          <a:p>
            <a:r>
              <a:rPr lang="en-US" dirty="0" smtClean="0">
                <a:solidFill>
                  <a:schemeClr val="bg1"/>
                </a:solidFill>
                <a:latin typeface="Rockwell" panose="02060603020205020403" pitchFamily="18" charset="0"/>
              </a:rPr>
              <a:t>Day Two 8:00-5:00</a:t>
            </a:r>
            <a:endParaRPr lang="en-US" dirty="0">
              <a:solidFill>
                <a:schemeClr val="bg1"/>
              </a:solidFill>
              <a:latin typeface="Rockwell" panose="02060603020205020403" pitchFamily="18" charset="0"/>
            </a:endParaRPr>
          </a:p>
        </p:txBody>
      </p:sp>
      <p:sp>
        <p:nvSpPr>
          <p:cNvPr id="16" name="Oval 15"/>
          <p:cNvSpPr/>
          <p:nvPr/>
        </p:nvSpPr>
        <p:spPr>
          <a:xfrm>
            <a:off x="2215166" y="2459865"/>
            <a:ext cx="2897747" cy="2537138"/>
          </a:xfrm>
          <a:prstGeom prst="ellipse">
            <a:avLst/>
          </a:prstGeom>
          <a:solidFill>
            <a:srgbClr val="2969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a:stretch>
            <a:fillRect/>
          </a:stretch>
        </p:blipFill>
        <p:spPr>
          <a:xfrm>
            <a:off x="7500186" y="2459865"/>
            <a:ext cx="2914141" cy="2548349"/>
          </a:xfrm>
          <a:prstGeom prst="rect">
            <a:avLst/>
          </a:prstGeom>
        </p:spPr>
      </p:pic>
      <p:sp>
        <p:nvSpPr>
          <p:cNvPr id="18" name="TextBox 17"/>
          <p:cNvSpPr txBox="1"/>
          <p:nvPr/>
        </p:nvSpPr>
        <p:spPr>
          <a:xfrm>
            <a:off x="2051545" y="2922001"/>
            <a:ext cx="3224988" cy="1569660"/>
          </a:xfrm>
          <a:prstGeom prst="rect">
            <a:avLst/>
          </a:prstGeom>
          <a:noFill/>
        </p:spPr>
        <p:txBody>
          <a:bodyPr wrap="square" rtlCol="0">
            <a:spAutoFit/>
          </a:bodyPr>
          <a:lstStyle/>
          <a:p>
            <a:pPr algn="ctr"/>
            <a:r>
              <a:rPr lang="en-US" sz="1600" dirty="0" smtClean="0">
                <a:solidFill>
                  <a:schemeClr val="bg1"/>
                </a:solidFill>
                <a:latin typeface="Rockwell" panose="02060603020205020403" pitchFamily="18" charset="0"/>
              </a:rPr>
              <a:t>Neurological 12%</a:t>
            </a:r>
          </a:p>
          <a:p>
            <a:pPr algn="ctr"/>
            <a:r>
              <a:rPr lang="en-US" sz="1600" dirty="0">
                <a:solidFill>
                  <a:schemeClr val="bg1"/>
                </a:solidFill>
                <a:latin typeface="Rockwell" panose="02060603020205020403" pitchFamily="18" charset="0"/>
              </a:rPr>
              <a:t>Behavioral/Psychosocial 4</a:t>
            </a:r>
            <a:r>
              <a:rPr lang="en-US" sz="1600" dirty="0" smtClean="0">
                <a:solidFill>
                  <a:schemeClr val="bg1"/>
                </a:solidFill>
                <a:latin typeface="Rockwell" panose="02060603020205020403" pitchFamily="18" charset="0"/>
              </a:rPr>
              <a:t>%</a:t>
            </a:r>
          </a:p>
          <a:p>
            <a:pPr algn="ctr"/>
            <a:r>
              <a:rPr lang="en-US" sz="1600" dirty="0" smtClean="0">
                <a:solidFill>
                  <a:schemeClr val="bg1"/>
                </a:solidFill>
                <a:latin typeface="Rockwell" panose="02060603020205020403" pitchFamily="18" charset="0"/>
              </a:rPr>
              <a:t>Hematology/Immunology </a:t>
            </a:r>
            <a:r>
              <a:rPr lang="en-US" sz="1600" dirty="0">
                <a:solidFill>
                  <a:schemeClr val="bg1"/>
                </a:solidFill>
                <a:latin typeface="Rockwell" panose="02060603020205020403" pitchFamily="18" charset="0"/>
              </a:rPr>
              <a:t>2%</a:t>
            </a:r>
          </a:p>
          <a:p>
            <a:pPr algn="ctr"/>
            <a:r>
              <a:rPr lang="en-US" sz="1600" dirty="0">
                <a:solidFill>
                  <a:schemeClr val="bg1"/>
                </a:solidFill>
                <a:latin typeface="Rockwell" panose="02060603020205020403" pitchFamily="18" charset="0"/>
              </a:rPr>
              <a:t>Multisystem 8</a:t>
            </a:r>
            <a:r>
              <a:rPr lang="en-US" sz="1600" dirty="0" smtClean="0">
                <a:solidFill>
                  <a:schemeClr val="bg1"/>
                </a:solidFill>
                <a:latin typeface="Rockwell" panose="02060603020205020403" pitchFamily="18" charset="0"/>
              </a:rPr>
              <a:t>%</a:t>
            </a:r>
          </a:p>
          <a:p>
            <a:pPr algn="ctr"/>
            <a:r>
              <a:rPr lang="en-US" sz="1600" dirty="0" smtClean="0">
                <a:solidFill>
                  <a:schemeClr val="bg1"/>
                </a:solidFill>
                <a:latin typeface="Rockwell" panose="02060603020205020403" pitchFamily="18" charset="0"/>
              </a:rPr>
              <a:t>Renal 6%</a:t>
            </a:r>
          </a:p>
          <a:p>
            <a:pPr algn="ctr"/>
            <a:r>
              <a:rPr lang="en-US" sz="1600" dirty="0" smtClean="0">
                <a:solidFill>
                  <a:schemeClr val="bg1"/>
                </a:solidFill>
                <a:latin typeface="Rockwell" panose="02060603020205020403" pitchFamily="18" charset="0"/>
              </a:rPr>
              <a:t>Cardiovascular 20%</a:t>
            </a:r>
            <a:endParaRPr lang="en-US" sz="1600" dirty="0">
              <a:solidFill>
                <a:schemeClr val="bg1"/>
              </a:solidFill>
              <a:latin typeface="Rockwell" panose="02060603020205020403" pitchFamily="18" charset="0"/>
            </a:endParaRPr>
          </a:p>
        </p:txBody>
      </p:sp>
      <p:sp>
        <p:nvSpPr>
          <p:cNvPr id="19" name="TextBox 18"/>
          <p:cNvSpPr txBox="1"/>
          <p:nvPr/>
        </p:nvSpPr>
        <p:spPr>
          <a:xfrm>
            <a:off x="7339786" y="3077308"/>
            <a:ext cx="3234940" cy="1323439"/>
          </a:xfrm>
          <a:prstGeom prst="rect">
            <a:avLst/>
          </a:prstGeom>
          <a:noFill/>
        </p:spPr>
        <p:txBody>
          <a:bodyPr wrap="square" rtlCol="0">
            <a:spAutoFit/>
          </a:bodyPr>
          <a:lstStyle/>
          <a:p>
            <a:pPr algn="ctr"/>
            <a:r>
              <a:rPr lang="en-US" sz="1600" dirty="0" smtClean="0">
                <a:solidFill>
                  <a:schemeClr val="bg1"/>
                </a:solidFill>
                <a:latin typeface="Rockwell" panose="02060603020205020403" pitchFamily="18" charset="0"/>
              </a:rPr>
              <a:t>Cardiovascular cont.</a:t>
            </a:r>
          </a:p>
          <a:p>
            <a:pPr algn="ctr"/>
            <a:r>
              <a:rPr lang="en-US" sz="1600" dirty="0" smtClean="0">
                <a:solidFill>
                  <a:schemeClr val="bg1"/>
                </a:solidFill>
                <a:latin typeface="Rockwell" panose="02060603020205020403" pitchFamily="18" charset="0"/>
              </a:rPr>
              <a:t>Pulmonary 18%</a:t>
            </a:r>
          </a:p>
          <a:p>
            <a:pPr algn="ctr"/>
            <a:r>
              <a:rPr lang="en-US" sz="1600" dirty="0">
                <a:solidFill>
                  <a:schemeClr val="bg1"/>
                </a:solidFill>
                <a:latin typeface="Rockwell" panose="02060603020205020403" pitchFamily="18" charset="0"/>
              </a:rPr>
              <a:t>Endocrine 5%</a:t>
            </a:r>
          </a:p>
          <a:p>
            <a:pPr algn="ctr"/>
            <a:r>
              <a:rPr lang="en-US" sz="1600" dirty="0">
                <a:solidFill>
                  <a:schemeClr val="bg1"/>
                </a:solidFill>
                <a:latin typeface="Rockwell" panose="02060603020205020403" pitchFamily="18" charset="0"/>
              </a:rPr>
              <a:t>Gastrointestinal 6%</a:t>
            </a:r>
          </a:p>
          <a:p>
            <a:pPr algn="ctr"/>
            <a:endParaRPr lang="en-US" sz="1600" dirty="0" smtClean="0">
              <a:solidFill>
                <a:schemeClr val="bg1"/>
              </a:solidFill>
              <a:latin typeface="Rockwell" panose="02060603020205020403" pitchFamily="18" charset="0"/>
            </a:endParaRPr>
          </a:p>
        </p:txBody>
      </p:sp>
      <p:sp>
        <p:nvSpPr>
          <p:cNvPr id="20" name="Oval 19"/>
          <p:cNvSpPr/>
          <p:nvPr/>
        </p:nvSpPr>
        <p:spPr>
          <a:xfrm>
            <a:off x="4768001" y="4829577"/>
            <a:ext cx="3384326" cy="1442434"/>
          </a:xfrm>
          <a:prstGeom prst="ellipse">
            <a:avLst/>
          </a:prstGeom>
          <a:solidFill>
            <a:srgbClr val="2969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969141" y="5258406"/>
            <a:ext cx="2982045" cy="584775"/>
          </a:xfrm>
          <a:prstGeom prst="rect">
            <a:avLst/>
          </a:prstGeom>
          <a:noFill/>
        </p:spPr>
        <p:txBody>
          <a:bodyPr wrap="square" rtlCol="0">
            <a:spAutoFit/>
          </a:bodyPr>
          <a:lstStyle/>
          <a:p>
            <a:pPr algn="ctr"/>
            <a:r>
              <a:rPr lang="en-US" sz="1600" dirty="0" smtClean="0">
                <a:solidFill>
                  <a:schemeClr val="bg1"/>
                </a:solidFill>
                <a:latin typeface="Rockwell" panose="02060603020205020403" pitchFamily="18" charset="0"/>
              </a:rPr>
              <a:t>Professional Caring and Ethical Practice 20%</a:t>
            </a:r>
            <a:endParaRPr lang="en-US" sz="160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3640737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1855" y="2168160"/>
            <a:ext cx="9466943" cy="9814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0" y="970340"/>
            <a:ext cx="12192000" cy="1015663"/>
          </a:xfrm>
          <a:prstGeom prst="rect">
            <a:avLst/>
          </a:prstGeom>
          <a:solidFill>
            <a:srgbClr val="2969A3"/>
          </a:solidFill>
        </p:spPr>
        <p:txBody>
          <a:bodyPr wrap="square" rtlCol="0">
            <a:spAutoFit/>
          </a:bodyPr>
          <a:lstStyle/>
          <a:p>
            <a:pPr algn="ctr"/>
            <a:r>
              <a:rPr lang="en-US" sz="2000" dirty="0" smtClean="0">
                <a:solidFill>
                  <a:prstClr val="white"/>
                </a:solidFill>
                <a:latin typeface="Rockwell" panose="02060603020205020403" pitchFamily="18" charset="0"/>
              </a:rPr>
              <a:t>A patient with a history of substance abuse and schizophrenia is admitted to the hospital. He is currently displaying elements of antisocial behavior, including impulsiveness and aggression. What is the best nursing approach to take toward Mr. D in order to prevent his behavior from becoming violent. </a:t>
            </a:r>
            <a:endParaRPr lang="en-US" sz="2000" dirty="0">
              <a:solidFill>
                <a:prstClr val="white"/>
              </a:solidFill>
              <a:latin typeface="Rockwell" panose="02060603020205020403" pitchFamily="18" charset="0"/>
            </a:endParaRPr>
          </a:p>
        </p:txBody>
      </p:sp>
      <p:sp>
        <p:nvSpPr>
          <p:cNvPr id="4" name="TextBox 3"/>
          <p:cNvSpPr txBox="1"/>
          <p:nvPr/>
        </p:nvSpPr>
        <p:spPr>
          <a:xfrm>
            <a:off x="1429655" y="2168160"/>
            <a:ext cx="9289143" cy="4524315"/>
          </a:xfrm>
          <a:prstGeom prst="rect">
            <a:avLst/>
          </a:prstGeom>
          <a:noFill/>
        </p:spPr>
        <p:txBody>
          <a:bodyPr wrap="square" rtlCol="0">
            <a:spAutoFit/>
          </a:bodyPr>
          <a:lstStyle/>
          <a:p>
            <a:pPr marL="457200" indent="-457200">
              <a:buFontTx/>
              <a:buAutoNum type="alphaUcPeriod"/>
            </a:pPr>
            <a:r>
              <a:rPr lang="en-US" sz="2000" dirty="0" smtClean="0">
                <a:solidFill>
                  <a:prstClr val="black"/>
                </a:solidFill>
                <a:latin typeface="Rockwell" panose="02060603020205020403" pitchFamily="18" charset="0"/>
              </a:rPr>
              <a:t>The nurse should approach the patient cautiously with clear communication, using rigid assessment skills and setting clear patient-nurse boundaries. </a:t>
            </a:r>
          </a:p>
          <a:p>
            <a:pPr marL="457200" indent="-457200">
              <a:buFontTx/>
              <a:buAutoNum type="alphaUcPeriod"/>
            </a:pPr>
            <a:endParaRPr lang="en-US" sz="2000" dirty="0">
              <a:solidFill>
                <a:prstClr val="black"/>
              </a:solidFill>
              <a:latin typeface="Rockwell" panose="02060603020205020403" pitchFamily="18" charset="0"/>
            </a:endParaRPr>
          </a:p>
          <a:p>
            <a:pPr marL="457200" indent="-457200">
              <a:buFontTx/>
              <a:buAutoNum type="alphaUcPeriod"/>
            </a:pPr>
            <a:r>
              <a:rPr lang="en-US" sz="2000" dirty="0" smtClean="0">
                <a:solidFill>
                  <a:prstClr val="black"/>
                </a:solidFill>
                <a:latin typeface="Rockwell" panose="02060603020205020403" pitchFamily="18" charset="0"/>
              </a:rPr>
              <a:t>The nurse should quietly approach the patient and limit communication as much as possible</a:t>
            </a: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000" dirty="0" smtClean="0">
                <a:solidFill>
                  <a:prstClr val="black"/>
                </a:solidFill>
                <a:latin typeface="Rockwell" panose="02060603020205020403" pitchFamily="18" charset="0"/>
              </a:rPr>
              <a:t>The nurse should be equally aggressive with the patient, as allowing the patient’s behavior to alter the nurse’s actions will only make the potential behavior more likely. </a:t>
            </a:r>
            <a:endParaRPr lang="en-US" sz="20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000" dirty="0" smtClean="0">
                <a:solidFill>
                  <a:prstClr val="black"/>
                </a:solidFill>
                <a:latin typeface="Rockwell" panose="02060603020205020403" pitchFamily="18" charset="0"/>
              </a:rPr>
              <a:t>The nurse should approach the patient in a punitive manner, use short phrases for communication, and use the threat of restraints to persuade the patient to regress fro potential violence. </a:t>
            </a:r>
            <a:endParaRPr lang="en-US" sz="2000" dirty="0">
              <a:solidFill>
                <a:prstClr val="black"/>
              </a:solidFill>
              <a:latin typeface="Rockwell" panose="02060603020205020403" pitchFamily="18" charset="0"/>
            </a:endParaRPr>
          </a:p>
        </p:txBody>
      </p:sp>
      <p:pic>
        <p:nvPicPr>
          <p:cNvPr id="6" name="Picture 5"/>
          <p:cNvPicPr>
            <a:picLocks noChangeAspect="1"/>
          </p:cNvPicPr>
          <p:nvPr/>
        </p:nvPicPr>
        <p:blipFill>
          <a:blip r:embed="rId2"/>
          <a:stretch>
            <a:fillRect/>
          </a:stretch>
        </p:blipFill>
        <p:spPr>
          <a:xfrm>
            <a:off x="0" y="442117"/>
            <a:ext cx="3737172" cy="499915"/>
          </a:xfrm>
          <a:prstGeom prst="rect">
            <a:avLst/>
          </a:prstGeom>
        </p:spPr>
      </p:pic>
    </p:spTree>
    <p:extLst>
      <p:ext uri="{BB962C8B-B14F-4D97-AF65-F5344CB8AC3E}">
        <p14:creationId xmlns:p14="http://schemas.microsoft.com/office/powerpoint/2010/main" val="16813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608" y="425003"/>
            <a:ext cx="3412902" cy="369332"/>
          </a:xfrm>
          <a:prstGeom prst="rect">
            <a:avLst/>
          </a:prstGeom>
          <a:solidFill>
            <a:srgbClr val="2969A3"/>
          </a:solidFill>
        </p:spPr>
        <p:txBody>
          <a:bodyPr wrap="square" rtlCol="0">
            <a:spAutoFit/>
          </a:bodyPr>
          <a:lstStyle/>
          <a:p>
            <a:r>
              <a:rPr lang="en-US" dirty="0" smtClean="0">
                <a:solidFill>
                  <a:schemeClr val="bg1"/>
                </a:solidFill>
                <a:latin typeface="Rockwell" panose="02060603020205020403" pitchFamily="18" charset="0"/>
              </a:rPr>
              <a:t>CCRN REVIEW : Endocrine</a:t>
            </a:r>
            <a:endParaRPr lang="en-US" dirty="0">
              <a:solidFill>
                <a:schemeClr val="bg1"/>
              </a:solidFill>
              <a:latin typeface="Rockwell" panose="02060603020205020403" pitchFamily="18" charset="0"/>
            </a:endParaRPr>
          </a:p>
        </p:txBody>
      </p:sp>
      <p:pic>
        <p:nvPicPr>
          <p:cNvPr id="5" name="Picture 4"/>
          <p:cNvPicPr>
            <a:picLocks noChangeAspect="1"/>
          </p:cNvPicPr>
          <p:nvPr/>
        </p:nvPicPr>
        <p:blipFill>
          <a:blip r:embed="rId2"/>
          <a:stretch>
            <a:fillRect/>
          </a:stretch>
        </p:blipFill>
        <p:spPr>
          <a:xfrm>
            <a:off x="335455" y="982840"/>
            <a:ext cx="3438055" cy="5733492"/>
          </a:xfrm>
          <a:prstGeom prst="rect">
            <a:avLst/>
          </a:prstGeom>
        </p:spPr>
      </p:pic>
      <p:sp>
        <p:nvSpPr>
          <p:cNvPr id="6" name="Rectangle 5"/>
          <p:cNvSpPr/>
          <p:nvPr/>
        </p:nvSpPr>
        <p:spPr>
          <a:xfrm>
            <a:off x="4507606" y="425003"/>
            <a:ext cx="6684135" cy="2308324"/>
          </a:xfrm>
          <a:prstGeom prst="rect">
            <a:avLst/>
          </a:prstGeom>
          <a:noFill/>
        </p:spPr>
        <p:txBody>
          <a:bodyPr wrap="square" lIns="91440" tIns="45720" rIns="91440" bIns="45720">
            <a:spAutoFit/>
            <a:scene3d>
              <a:camera prst="obliqueBottomRight"/>
              <a:lightRig rig="threePt" dir="t"/>
            </a:scene3d>
          </a:bodyPr>
          <a:lstStyle/>
          <a:p>
            <a:r>
              <a:rPr lang="en-US" sz="7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Rockwell" panose="02060603020205020403" pitchFamily="18" charset="0"/>
              </a:rPr>
              <a:t>ENDOCRINE </a:t>
            </a:r>
          </a:p>
          <a:p>
            <a:r>
              <a:rPr lang="en-US" sz="7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Rockwell" panose="02060603020205020403" pitchFamily="18" charset="0"/>
              </a:rPr>
              <a:t>5% </a:t>
            </a:r>
            <a:endPar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Rockwell" panose="02060603020205020403" pitchFamily="18" charset="0"/>
            </a:endParaRPr>
          </a:p>
        </p:txBody>
      </p:sp>
      <p:sp>
        <p:nvSpPr>
          <p:cNvPr id="8" name="TextBox 7"/>
          <p:cNvSpPr txBox="1"/>
          <p:nvPr/>
        </p:nvSpPr>
        <p:spPr>
          <a:xfrm>
            <a:off x="6400800" y="2176529"/>
            <a:ext cx="4275786" cy="2677656"/>
          </a:xfrm>
          <a:prstGeom prst="rect">
            <a:avLst/>
          </a:prstGeom>
          <a:solidFill>
            <a:srgbClr val="2969A3"/>
          </a:solidFill>
        </p:spPr>
        <p:txBody>
          <a:bodyPr wrap="square" rtlCol="0">
            <a:spAutoFit/>
          </a:bodyPr>
          <a:lstStyle/>
          <a:p>
            <a:pPr algn="ctr"/>
            <a:endParaRPr lang="en-US" sz="2800" dirty="0" smtClean="0">
              <a:solidFill>
                <a:schemeClr val="bg1"/>
              </a:solidFill>
              <a:latin typeface="Rockwell" panose="02060603020205020403" pitchFamily="18" charset="0"/>
            </a:endParaRPr>
          </a:p>
          <a:p>
            <a:pPr algn="ctr"/>
            <a:r>
              <a:rPr lang="en-US" sz="2800" dirty="0" smtClean="0">
                <a:solidFill>
                  <a:schemeClr val="bg1"/>
                </a:solidFill>
                <a:latin typeface="Rockwell" panose="02060603020205020403" pitchFamily="18" charset="0"/>
              </a:rPr>
              <a:t>SIADH</a:t>
            </a:r>
          </a:p>
          <a:p>
            <a:pPr algn="ctr"/>
            <a:r>
              <a:rPr lang="en-US" sz="2800" dirty="0" smtClean="0">
                <a:solidFill>
                  <a:schemeClr val="bg1"/>
                </a:solidFill>
                <a:latin typeface="Rockwell" panose="02060603020205020403" pitchFamily="18" charset="0"/>
              </a:rPr>
              <a:t>Diabetes Insipidus</a:t>
            </a:r>
          </a:p>
          <a:p>
            <a:pPr algn="ctr"/>
            <a:r>
              <a:rPr lang="en-US" sz="2800" dirty="0" smtClean="0">
                <a:solidFill>
                  <a:schemeClr val="bg1"/>
                </a:solidFill>
                <a:latin typeface="Rockwell" panose="02060603020205020403" pitchFamily="18" charset="0"/>
              </a:rPr>
              <a:t>DKA &amp; HHNK</a:t>
            </a:r>
          </a:p>
          <a:p>
            <a:pPr algn="ctr"/>
            <a:r>
              <a:rPr lang="en-US" sz="2800" dirty="0" smtClean="0">
                <a:solidFill>
                  <a:schemeClr val="bg1"/>
                </a:solidFill>
                <a:latin typeface="Rockwell" panose="02060603020205020403" pitchFamily="18" charset="0"/>
              </a:rPr>
              <a:t>Hypoglycemia</a:t>
            </a:r>
          </a:p>
          <a:p>
            <a:pPr algn="ctr"/>
            <a:endParaRPr lang="en-US" sz="2800" dirty="0">
              <a:solidFill>
                <a:schemeClr val="bg1"/>
              </a:solidFill>
              <a:latin typeface="Rockwell" panose="02060603020205020403" pitchFamily="18" charset="0"/>
            </a:endParaRPr>
          </a:p>
        </p:txBody>
      </p:sp>
      <p:sp>
        <p:nvSpPr>
          <p:cNvPr id="9" name="TextBox 8"/>
          <p:cNvSpPr txBox="1"/>
          <p:nvPr/>
        </p:nvSpPr>
        <p:spPr>
          <a:xfrm>
            <a:off x="3773510" y="5872766"/>
            <a:ext cx="7418231" cy="461665"/>
          </a:xfrm>
          <a:prstGeom prst="rect">
            <a:avLst/>
          </a:prstGeom>
          <a:solidFill>
            <a:srgbClr val="2969A3"/>
          </a:solidFill>
        </p:spPr>
        <p:txBody>
          <a:bodyPr wrap="square" rtlCol="0">
            <a:spAutoFit/>
          </a:bodyPr>
          <a:lstStyle/>
          <a:p>
            <a:pPr algn="ctr"/>
            <a:r>
              <a:rPr lang="en-US" sz="2400" dirty="0" smtClean="0">
                <a:solidFill>
                  <a:schemeClr val="bg1"/>
                </a:solidFill>
                <a:latin typeface="Rockwell" panose="02060603020205020403" pitchFamily="18" charset="0"/>
              </a:rPr>
              <a:t>7 Questions</a:t>
            </a:r>
            <a:endParaRPr lang="en-US" sz="240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4035586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3895" y="303696"/>
            <a:ext cx="3468925" cy="499915"/>
          </a:xfrm>
          <a:prstGeom prst="rect">
            <a:avLst/>
          </a:prstGeom>
        </p:spPr>
      </p:pic>
      <p:pic>
        <p:nvPicPr>
          <p:cNvPr id="7" name="Picture 6"/>
          <p:cNvPicPr>
            <a:picLocks noChangeAspect="1"/>
          </p:cNvPicPr>
          <p:nvPr/>
        </p:nvPicPr>
        <p:blipFill>
          <a:blip r:embed="rId3"/>
          <a:stretch>
            <a:fillRect/>
          </a:stretch>
        </p:blipFill>
        <p:spPr>
          <a:xfrm>
            <a:off x="-1057" y="1000180"/>
            <a:ext cx="12193057" cy="749873"/>
          </a:xfrm>
          <a:prstGeom prst="rect">
            <a:avLst/>
          </a:prstGeom>
        </p:spPr>
      </p:pic>
      <p:pic>
        <p:nvPicPr>
          <p:cNvPr id="8" name="Picture 7"/>
          <p:cNvPicPr>
            <a:picLocks noChangeAspect="1"/>
          </p:cNvPicPr>
          <p:nvPr/>
        </p:nvPicPr>
        <p:blipFill>
          <a:blip r:embed="rId4"/>
          <a:stretch>
            <a:fillRect/>
          </a:stretch>
        </p:blipFill>
        <p:spPr>
          <a:xfrm>
            <a:off x="548640" y="1750053"/>
            <a:ext cx="6049108" cy="4383593"/>
          </a:xfrm>
          <a:prstGeom prst="rect">
            <a:avLst/>
          </a:prstGeom>
        </p:spPr>
      </p:pic>
      <p:sp>
        <p:nvSpPr>
          <p:cNvPr id="9" name="TextBox 8"/>
          <p:cNvSpPr txBox="1"/>
          <p:nvPr/>
        </p:nvSpPr>
        <p:spPr>
          <a:xfrm>
            <a:off x="6400799" y="2942896"/>
            <a:ext cx="5162843" cy="984885"/>
          </a:xfrm>
          <a:prstGeom prst="rect">
            <a:avLst/>
          </a:prstGeom>
          <a:solidFill>
            <a:srgbClr val="2969A3"/>
          </a:solidFill>
        </p:spPr>
        <p:txBody>
          <a:bodyPr wrap="square" rtlCol="0">
            <a:spAutoFit/>
          </a:bodyPr>
          <a:lstStyle/>
          <a:p>
            <a:pPr algn="ctr"/>
            <a:r>
              <a:rPr lang="en-US" dirty="0" smtClean="0">
                <a:solidFill>
                  <a:schemeClr val="bg1"/>
                </a:solidFill>
                <a:latin typeface="Rockwell" panose="02060603020205020403" pitchFamily="18" charset="0"/>
              </a:rPr>
              <a:t>ADH</a:t>
            </a:r>
          </a:p>
          <a:p>
            <a:pPr marL="285750" indent="-285750">
              <a:buFont typeface="Arial" panose="020B0604020202020204" pitchFamily="34" charset="0"/>
              <a:buChar char="•"/>
            </a:pPr>
            <a:r>
              <a:rPr lang="en-US" sz="2000" dirty="0" smtClean="0">
                <a:solidFill>
                  <a:schemeClr val="bg1"/>
                </a:solidFill>
                <a:latin typeface="Rockwell" panose="02060603020205020403" pitchFamily="18" charset="0"/>
              </a:rPr>
              <a:t>Made in your Hypothalamus</a:t>
            </a:r>
          </a:p>
          <a:p>
            <a:pPr marL="285750" indent="-285750">
              <a:buFont typeface="Arial" panose="020B0604020202020204" pitchFamily="34" charset="0"/>
              <a:buChar char="•"/>
            </a:pPr>
            <a:r>
              <a:rPr lang="en-US" sz="2000" dirty="0" smtClean="0">
                <a:solidFill>
                  <a:schemeClr val="bg1"/>
                </a:solidFill>
                <a:latin typeface="Rockwell" panose="02060603020205020403" pitchFamily="18" charset="0"/>
              </a:rPr>
              <a:t>Stored in your Posterior Pituitary gland</a:t>
            </a:r>
            <a:endParaRPr lang="en-US" sz="2000" dirty="0">
              <a:solidFill>
                <a:schemeClr val="bg1"/>
              </a:solidFill>
              <a:latin typeface="Rockwell" panose="02060603020205020403" pitchFamily="18" charset="0"/>
            </a:endParaRPr>
          </a:p>
        </p:txBody>
      </p:sp>
      <p:cxnSp>
        <p:nvCxnSpPr>
          <p:cNvPr id="11" name="Straight Arrow Connector 10"/>
          <p:cNvCxnSpPr>
            <a:stCxn id="9" idx="1"/>
          </p:cNvCxnSpPr>
          <p:nvPr/>
        </p:nvCxnSpPr>
        <p:spPr>
          <a:xfrm flipH="1" flipV="1">
            <a:off x="4909624" y="2616590"/>
            <a:ext cx="1491175" cy="818749"/>
          </a:xfrm>
          <a:prstGeom prst="straightConnector1">
            <a:avLst/>
          </a:prstGeom>
          <a:ln>
            <a:solidFill>
              <a:srgbClr val="2969A3"/>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600135" y="3742006"/>
            <a:ext cx="1885071" cy="689317"/>
          </a:xfrm>
          <a:prstGeom prst="straightConnector1">
            <a:avLst/>
          </a:prstGeom>
          <a:ln>
            <a:solidFill>
              <a:srgbClr val="2969A3"/>
            </a:solidFill>
            <a:tailEnd type="triangle"/>
          </a:ln>
        </p:spPr>
        <p:style>
          <a:lnRef idx="1">
            <a:schemeClr val="accent1"/>
          </a:lnRef>
          <a:fillRef idx="0">
            <a:schemeClr val="accent1"/>
          </a:fillRef>
          <a:effectRef idx="0">
            <a:schemeClr val="accent1"/>
          </a:effectRef>
          <a:fontRef idx="minor">
            <a:schemeClr val="tx1"/>
          </a:fontRef>
        </p:style>
      </p:cxnSp>
      <p:sp>
        <p:nvSpPr>
          <p:cNvPr id="14" name="Curved Right Arrow 13"/>
          <p:cNvSpPr/>
          <p:nvPr/>
        </p:nvSpPr>
        <p:spPr>
          <a:xfrm>
            <a:off x="3052689" y="4754880"/>
            <a:ext cx="1012874" cy="1828800"/>
          </a:xfrm>
          <a:prstGeom prst="curvedRightArrow">
            <a:avLst/>
          </a:prstGeom>
          <a:solidFill>
            <a:srgbClr val="2969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4311746" y="6004720"/>
            <a:ext cx="3179299" cy="707886"/>
          </a:xfrm>
          <a:prstGeom prst="rect">
            <a:avLst/>
          </a:prstGeom>
          <a:noFill/>
        </p:spPr>
        <p:txBody>
          <a:bodyPr wrap="square" rtlCol="0">
            <a:spAutoFit/>
          </a:bodyPr>
          <a:lstStyle/>
          <a:p>
            <a:r>
              <a:rPr lang="en-US" sz="4000" b="1" dirty="0" smtClean="0">
                <a:solidFill>
                  <a:srgbClr val="2969A3"/>
                </a:solidFill>
                <a:latin typeface="Rockwell" panose="02060603020205020403" pitchFamily="18" charset="0"/>
              </a:rPr>
              <a:t>ADH = </a:t>
            </a:r>
            <a:endParaRPr lang="en-US" sz="4000" b="1" dirty="0">
              <a:solidFill>
                <a:srgbClr val="2969A3"/>
              </a:solidFill>
              <a:latin typeface="Rockwell" panose="02060603020205020403" pitchFamily="18" charset="0"/>
            </a:endParaRPr>
          </a:p>
        </p:txBody>
      </p:sp>
      <p:pic>
        <p:nvPicPr>
          <p:cNvPr id="16" name="Picture 15"/>
          <p:cNvPicPr>
            <a:picLocks noChangeAspect="1"/>
          </p:cNvPicPr>
          <p:nvPr/>
        </p:nvPicPr>
        <p:blipFill>
          <a:blip r:embed="rId5"/>
          <a:stretch>
            <a:fillRect/>
          </a:stretch>
        </p:blipFill>
        <p:spPr>
          <a:xfrm>
            <a:off x="7409115" y="5936459"/>
            <a:ext cx="691725" cy="921541"/>
          </a:xfrm>
          <a:prstGeom prst="rect">
            <a:avLst/>
          </a:prstGeom>
        </p:spPr>
      </p:pic>
      <p:pic>
        <p:nvPicPr>
          <p:cNvPr id="17" name="Picture 16"/>
          <p:cNvPicPr>
            <a:picLocks noChangeAspect="1"/>
          </p:cNvPicPr>
          <p:nvPr/>
        </p:nvPicPr>
        <p:blipFill>
          <a:blip r:embed="rId6"/>
          <a:stretch>
            <a:fillRect/>
          </a:stretch>
        </p:blipFill>
        <p:spPr>
          <a:xfrm>
            <a:off x="6088305" y="5843683"/>
            <a:ext cx="933786" cy="886594"/>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2307" y="6142285"/>
            <a:ext cx="760428" cy="570321"/>
          </a:xfrm>
          <a:prstGeom prst="rect">
            <a:avLst/>
          </a:prstGeom>
        </p:spPr>
      </p:pic>
    </p:spTree>
    <p:extLst>
      <p:ext uri="{BB962C8B-B14F-4D97-AF65-F5344CB8AC3E}">
        <p14:creationId xmlns:p14="http://schemas.microsoft.com/office/powerpoint/2010/main" val="411721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831" y="281295"/>
            <a:ext cx="3462828" cy="499915"/>
          </a:xfrm>
          <a:prstGeom prst="rect">
            <a:avLst/>
          </a:prstGeom>
        </p:spPr>
      </p:pic>
      <p:sp>
        <p:nvSpPr>
          <p:cNvPr id="3" name="TextBox 2"/>
          <p:cNvSpPr txBox="1"/>
          <p:nvPr/>
        </p:nvSpPr>
        <p:spPr>
          <a:xfrm>
            <a:off x="0" y="1171978"/>
            <a:ext cx="12192000" cy="523220"/>
          </a:xfrm>
          <a:prstGeom prst="rect">
            <a:avLst/>
          </a:prstGeom>
          <a:solidFill>
            <a:srgbClr val="2969A3"/>
          </a:solidFill>
        </p:spPr>
        <p:txBody>
          <a:bodyPr wrap="square" rtlCol="0">
            <a:spAutoFit/>
          </a:bodyPr>
          <a:lstStyle/>
          <a:p>
            <a:pPr algn="ctr"/>
            <a:r>
              <a:rPr lang="en-US" sz="2800" dirty="0" smtClean="0">
                <a:solidFill>
                  <a:schemeClr val="bg1"/>
                </a:solidFill>
                <a:latin typeface="Rockwell" panose="02060603020205020403" pitchFamily="18" charset="0"/>
              </a:rPr>
              <a:t>Syndrome of Inappropriate Secretions of Antidiuretic Hormone (SIADH)</a:t>
            </a:r>
            <a:endParaRPr lang="en-US" sz="2800" dirty="0">
              <a:solidFill>
                <a:schemeClr val="bg1"/>
              </a:solidFill>
              <a:latin typeface="Rockwell" panose="02060603020205020403" pitchFamily="18" charset="0"/>
            </a:endParaRPr>
          </a:p>
        </p:txBody>
      </p:sp>
      <p:sp>
        <p:nvSpPr>
          <p:cNvPr id="4" name="TextBox 3"/>
          <p:cNvSpPr txBox="1"/>
          <p:nvPr/>
        </p:nvSpPr>
        <p:spPr>
          <a:xfrm>
            <a:off x="4327302" y="1893194"/>
            <a:ext cx="3103808" cy="584775"/>
          </a:xfrm>
          <a:prstGeom prst="rect">
            <a:avLst/>
          </a:prstGeom>
          <a:noFill/>
        </p:spPr>
        <p:txBody>
          <a:bodyPr wrap="square" rtlCol="0">
            <a:spAutoFit/>
          </a:bodyPr>
          <a:lstStyle/>
          <a:p>
            <a:r>
              <a:rPr lang="en-US" sz="3200" dirty="0" smtClean="0">
                <a:solidFill>
                  <a:srgbClr val="2969A3"/>
                </a:solidFill>
                <a:latin typeface="Rockwell" panose="02060603020205020403" pitchFamily="18" charset="0"/>
              </a:rPr>
              <a:t>Too Much ADH</a:t>
            </a:r>
            <a:endParaRPr lang="en-US" sz="3200" dirty="0">
              <a:solidFill>
                <a:srgbClr val="2969A3"/>
              </a:solidFill>
              <a:latin typeface="Rockwell" panose="02060603020205020403" pitchFamily="18" charset="0"/>
            </a:endParaRPr>
          </a:p>
        </p:txBody>
      </p:sp>
      <p:pic>
        <p:nvPicPr>
          <p:cNvPr id="6" name="Picture 5"/>
          <p:cNvPicPr>
            <a:picLocks noChangeAspect="1"/>
          </p:cNvPicPr>
          <p:nvPr/>
        </p:nvPicPr>
        <p:blipFill>
          <a:blip r:embed="rId3"/>
          <a:stretch>
            <a:fillRect/>
          </a:stretch>
        </p:blipFill>
        <p:spPr>
          <a:xfrm>
            <a:off x="5172075" y="2477969"/>
            <a:ext cx="1847850" cy="2466975"/>
          </a:xfrm>
          <a:prstGeom prst="rect">
            <a:avLst/>
          </a:prstGeom>
        </p:spPr>
      </p:pic>
      <p:sp>
        <p:nvSpPr>
          <p:cNvPr id="7" name="TextBox 6"/>
          <p:cNvSpPr txBox="1"/>
          <p:nvPr/>
        </p:nvSpPr>
        <p:spPr>
          <a:xfrm>
            <a:off x="2073499" y="4262907"/>
            <a:ext cx="2588653" cy="584775"/>
          </a:xfrm>
          <a:prstGeom prst="rect">
            <a:avLst/>
          </a:prstGeom>
          <a:solidFill>
            <a:srgbClr val="2969A3"/>
          </a:solidFill>
        </p:spPr>
        <p:txBody>
          <a:bodyPr wrap="square" rtlCol="0">
            <a:spAutoFit/>
          </a:bodyPr>
          <a:lstStyle/>
          <a:p>
            <a:pPr algn="ctr"/>
            <a:r>
              <a:rPr lang="en-US" sz="1600" dirty="0" smtClean="0">
                <a:solidFill>
                  <a:schemeClr val="bg1"/>
                </a:solidFill>
                <a:latin typeface="Rockwell" panose="02060603020205020403" pitchFamily="18" charset="0"/>
              </a:rPr>
              <a:t>Dilutional Hyponatremia</a:t>
            </a:r>
          </a:p>
          <a:p>
            <a:pPr algn="ctr"/>
            <a:r>
              <a:rPr lang="en-US" sz="1600" dirty="0" smtClean="0">
                <a:solidFill>
                  <a:schemeClr val="bg1"/>
                </a:solidFill>
                <a:latin typeface="Rockwell" panose="02060603020205020403" pitchFamily="18" charset="0"/>
              </a:rPr>
              <a:t>Decreased Na</a:t>
            </a:r>
            <a:endParaRPr lang="en-US" sz="1600" dirty="0">
              <a:solidFill>
                <a:schemeClr val="bg1"/>
              </a:solidFill>
              <a:latin typeface="Rockwell" panose="02060603020205020403" pitchFamily="18" charset="0"/>
            </a:endParaRPr>
          </a:p>
        </p:txBody>
      </p:sp>
      <p:sp>
        <p:nvSpPr>
          <p:cNvPr id="10" name="TextBox 9"/>
          <p:cNvSpPr txBox="1"/>
          <p:nvPr/>
        </p:nvSpPr>
        <p:spPr>
          <a:xfrm>
            <a:off x="4656920" y="5731098"/>
            <a:ext cx="2774190" cy="830997"/>
          </a:xfrm>
          <a:prstGeom prst="rect">
            <a:avLst/>
          </a:prstGeom>
          <a:solidFill>
            <a:srgbClr val="2969A3"/>
          </a:solidFill>
        </p:spPr>
        <p:txBody>
          <a:bodyPr wrap="square" rtlCol="0">
            <a:spAutoFit/>
          </a:bodyPr>
          <a:lstStyle/>
          <a:p>
            <a:pPr algn="ctr"/>
            <a:r>
              <a:rPr lang="en-US" sz="1600" dirty="0" smtClean="0">
                <a:solidFill>
                  <a:schemeClr val="bg1"/>
                </a:solidFill>
                <a:latin typeface="Rockwell" panose="02060603020205020403" pitchFamily="18" charset="0"/>
              </a:rPr>
              <a:t>Decreased Osmolality</a:t>
            </a:r>
          </a:p>
          <a:p>
            <a:pPr algn="ctr"/>
            <a:r>
              <a:rPr lang="en-US" sz="1600" dirty="0" smtClean="0">
                <a:solidFill>
                  <a:schemeClr val="bg1"/>
                </a:solidFill>
                <a:latin typeface="Rockwell" panose="02060603020205020403" pitchFamily="18" charset="0"/>
              </a:rPr>
              <a:t>Normal osmolality 275-295 </a:t>
            </a:r>
            <a:r>
              <a:rPr lang="en-US" sz="1600" dirty="0" err="1" smtClean="0">
                <a:solidFill>
                  <a:schemeClr val="bg1"/>
                </a:solidFill>
                <a:latin typeface="Rockwell" panose="02060603020205020403" pitchFamily="18" charset="0"/>
              </a:rPr>
              <a:t>mOsm</a:t>
            </a:r>
            <a:r>
              <a:rPr lang="en-US" sz="1600" dirty="0" smtClean="0">
                <a:solidFill>
                  <a:schemeClr val="bg1"/>
                </a:solidFill>
                <a:latin typeface="Rockwell" panose="02060603020205020403" pitchFamily="18" charset="0"/>
              </a:rPr>
              <a:t>/kg</a:t>
            </a:r>
          </a:p>
        </p:txBody>
      </p:sp>
      <p:sp>
        <p:nvSpPr>
          <p:cNvPr id="11" name="TextBox 10"/>
          <p:cNvSpPr txBox="1"/>
          <p:nvPr/>
        </p:nvSpPr>
        <p:spPr>
          <a:xfrm>
            <a:off x="7431110" y="4262906"/>
            <a:ext cx="2807594" cy="584775"/>
          </a:xfrm>
          <a:prstGeom prst="rect">
            <a:avLst/>
          </a:prstGeom>
          <a:solidFill>
            <a:srgbClr val="2969A3"/>
          </a:solidFill>
        </p:spPr>
        <p:txBody>
          <a:bodyPr wrap="square" rtlCol="0">
            <a:spAutoFit/>
          </a:bodyPr>
          <a:lstStyle/>
          <a:p>
            <a:pPr algn="ctr"/>
            <a:r>
              <a:rPr lang="en-US" sz="1600" dirty="0" smtClean="0">
                <a:solidFill>
                  <a:schemeClr val="bg1"/>
                </a:solidFill>
                <a:latin typeface="Rockwell" panose="02060603020205020403" pitchFamily="18" charset="0"/>
              </a:rPr>
              <a:t>Decreased Urinary Output</a:t>
            </a:r>
          </a:p>
          <a:p>
            <a:pPr algn="ctr"/>
            <a:endParaRPr lang="en-US" sz="1600" dirty="0">
              <a:solidFill>
                <a:schemeClr val="bg1"/>
              </a:solidFill>
              <a:latin typeface="Rockwell" panose="02060603020205020403" pitchFamily="18" charset="0"/>
            </a:endParaRPr>
          </a:p>
        </p:txBody>
      </p:sp>
      <p:cxnSp>
        <p:nvCxnSpPr>
          <p:cNvPr id="13" name="Straight Arrow Connector 12"/>
          <p:cNvCxnSpPr/>
          <p:nvPr/>
        </p:nvCxnSpPr>
        <p:spPr>
          <a:xfrm flipH="1">
            <a:off x="4656920" y="3915177"/>
            <a:ext cx="803722" cy="3477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096000" y="4555293"/>
            <a:ext cx="0" cy="10598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671256" y="4082600"/>
            <a:ext cx="759854" cy="2768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92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3025" y="384327"/>
            <a:ext cx="3468925" cy="499915"/>
          </a:xfrm>
          <a:prstGeom prst="rect">
            <a:avLst/>
          </a:prstGeom>
        </p:spPr>
      </p:pic>
      <p:pic>
        <p:nvPicPr>
          <p:cNvPr id="3" name="Picture 2"/>
          <p:cNvPicPr>
            <a:picLocks noChangeAspect="1"/>
          </p:cNvPicPr>
          <p:nvPr/>
        </p:nvPicPr>
        <p:blipFill>
          <a:blip r:embed="rId4"/>
          <a:stretch>
            <a:fillRect/>
          </a:stretch>
        </p:blipFill>
        <p:spPr>
          <a:xfrm>
            <a:off x="-1057" y="1122232"/>
            <a:ext cx="12193057" cy="749873"/>
          </a:xfrm>
          <a:prstGeom prst="rect">
            <a:avLst/>
          </a:prstGeom>
        </p:spPr>
      </p:pic>
      <p:sp>
        <p:nvSpPr>
          <p:cNvPr id="5" name="TextBox 4"/>
          <p:cNvSpPr txBox="1"/>
          <p:nvPr/>
        </p:nvSpPr>
        <p:spPr>
          <a:xfrm>
            <a:off x="3902299" y="1812379"/>
            <a:ext cx="5132519" cy="800219"/>
          </a:xfrm>
          <a:prstGeom prst="rect">
            <a:avLst/>
          </a:prstGeom>
          <a:noFill/>
        </p:spPr>
        <p:txBody>
          <a:bodyPr wrap="square" rtlCol="0">
            <a:spAutoFit/>
          </a:bodyPr>
          <a:lstStyle/>
          <a:p>
            <a:pPr algn="ctr"/>
            <a:r>
              <a:rPr lang="en-US" sz="3200" dirty="0" smtClean="0">
                <a:solidFill>
                  <a:srgbClr val="2969A3"/>
                </a:solidFill>
                <a:latin typeface="Rockwell" panose="02060603020205020403" pitchFamily="18" charset="0"/>
              </a:rPr>
              <a:t>Causes</a:t>
            </a:r>
          </a:p>
          <a:p>
            <a:pPr algn="ctr"/>
            <a:r>
              <a:rPr lang="en-US" sz="1400" dirty="0" smtClean="0">
                <a:solidFill>
                  <a:srgbClr val="2969A3"/>
                </a:solidFill>
                <a:latin typeface="Rockwell" panose="02060603020205020403" pitchFamily="18" charset="0"/>
              </a:rPr>
              <a:t>(over 9 million causes; only need to know 3 for the exam</a:t>
            </a:r>
            <a:r>
              <a:rPr lang="en-US" sz="1400" dirty="0" smtClean="0">
                <a:solidFill>
                  <a:srgbClr val="2969A3"/>
                </a:solidFill>
                <a:latin typeface="Rockwell" panose="02060603020205020403" pitchFamily="18" charset="0"/>
                <a:sym typeface="Wingdings" panose="05000000000000000000" pitchFamily="2" charset="2"/>
              </a:rPr>
              <a:t>) </a:t>
            </a:r>
            <a:endParaRPr lang="en-US" sz="1400" dirty="0">
              <a:solidFill>
                <a:srgbClr val="2969A3"/>
              </a:solidFill>
              <a:latin typeface="Rockwell" panose="02060603020205020403" pitchFamily="18" charset="0"/>
            </a:endParaRPr>
          </a:p>
        </p:txBody>
      </p:sp>
      <p:pic>
        <p:nvPicPr>
          <p:cNvPr id="7" name="Picture 6"/>
          <p:cNvPicPr>
            <a:picLocks noChangeAspect="1"/>
          </p:cNvPicPr>
          <p:nvPr/>
        </p:nvPicPr>
        <p:blipFill>
          <a:blip r:embed="rId5"/>
          <a:stretch>
            <a:fillRect/>
          </a:stretch>
        </p:blipFill>
        <p:spPr>
          <a:xfrm>
            <a:off x="745117" y="2522224"/>
            <a:ext cx="2429658" cy="1963172"/>
          </a:xfrm>
          <a:prstGeom prst="rect">
            <a:avLst/>
          </a:prstGeom>
        </p:spPr>
      </p:pic>
      <p:sp>
        <p:nvSpPr>
          <p:cNvPr id="8" name="TextBox 7"/>
          <p:cNvSpPr txBox="1"/>
          <p:nvPr/>
        </p:nvSpPr>
        <p:spPr>
          <a:xfrm>
            <a:off x="2511188" y="3562066"/>
            <a:ext cx="2825087" cy="923330"/>
          </a:xfrm>
          <a:prstGeom prst="rect">
            <a:avLst/>
          </a:prstGeom>
          <a:noFill/>
        </p:spPr>
        <p:txBody>
          <a:bodyPr wrap="square" rtlCol="0">
            <a:spAutoFit/>
          </a:bodyPr>
          <a:lstStyle/>
          <a:p>
            <a:r>
              <a:rPr lang="en-US" dirty="0" smtClean="0">
                <a:solidFill>
                  <a:srgbClr val="2969A3"/>
                </a:solidFill>
                <a:latin typeface="Rockwell" panose="02060603020205020403" pitchFamily="18" charset="0"/>
              </a:rPr>
              <a:t>OAT CELL CARCINOMA</a:t>
            </a:r>
          </a:p>
          <a:p>
            <a:pPr algn="ctr"/>
            <a:r>
              <a:rPr lang="en-US" dirty="0" smtClean="0">
                <a:solidFill>
                  <a:srgbClr val="2969A3"/>
                </a:solidFill>
                <a:latin typeface="Rockwell" panose="02060603020205020403" pitchFamily="18" charset="0"/>
              </a:rPr>
              <a:t>Or</a:t>
            </a:r>
          </a:p>
          <a:p>
            <a:pPr algn="ctr"/>
            <a:r>
              <a:rPr lang="en-US" dirty="0" smtClean="0">
                <a:solidFill>
                  <a:srgbClr val="2969A3"/>
                </a:solidFill>
                <a:latin typeface="Rockwell" panose="02060603020205020403" pitchFamily="18" charset="0"/>
              </a:rPr>
              <a:t>Bronchogenic Cancer</a:t>
            </a:r>
            <a:endParaRPr lang="en-US" dirty="0">
              <a:solidFill>
                <a:srgbClr val="2969A3"/>
              </a:solidFill>
              <a:latin typeface="Rockwell" panose="02060603020205020403" pitchFamily="18" charset="0"/>
            </a:endParaRPr>
          </a:p>
        </p:txBody>
      </p:sp>
      <p:pic>
        <p:nvPicPr>
          <p:cNvPr id="9" name="Picture 8"/>
          <p:cNvPicPr>
            <a:picLocks noChangeAspect="1"/>
          </p:cNvPicPr>
          <p:nvPr/>
        </p:nvPicPr>
        <p:blipFill>
          <a:blip r:embed="rId6"/>
          <a:stretch>
            <a:fillRect/>
          </a:stretch>
        </p:blipFill>
        <p:spPr>
          <a:xfrm>
            <a:off x="4967785" y="4797000"/>
            <a:ext cx="1232828" cy="1751670"/>
          </a:xfrm>
          <a:prstGeom prst="rect">
            <a:avLst/>
          </a:prstGeom>
        </p:spPr>
      </p:pic>
      <p:sp>
        <p:nvSpPr>
          <p:cNvPr id="10" name="TextBox 9"/>
          <p:cNvSpPr txBox="1"/>
          <p:nvPr/>
        </p:nvSpPr>
        <p:spPr>
          <a:xfrm>
            <a:off x="6291618" y="5145206"/>
            <a:ext cx="2429301" cy="369332"/>
          </a:xfrm>
          <a:prstGeom prst="rect">
            <a:avLst/>
          </a:prstGeom>
          <a:noFill/>
        </p:spPr>
        <p:txBody>
          <a:bodyPr wrap="square" rtlCol="0">
            <a:spAutoFit/>
          </a:bodyPr>
          <a:lstStyle/>
          <a:p>
            <a:r>
              <a:rPr lang="en-US" dirty="0" smtClean="0">
                <a:solidFill>
                  <a:srgbClr val="2969A3"/>
                </a:solidFill>
                <a:latin typeface="Rockwell" panose="02060603020205020403" pitchFamily="18" charset="0"/>
              </a:rPr>
              <a:t>VIRAL PNEUMONIA</a:t>
            </a:r>
            <a:endParaRPr lang="en-US" dirty="0">
              <a:solidFill>
                <a:srgbClr val="2969A3"/>
              </a:solidFill>
              <a:latin typeface="Rockwell" panose="02060603020205020403" pitchFamily="18" charset="0"/>
            </a:endParaRPr>
          </a:p>
        </p:txBody>
      </p:sp>
      <p:pic>
        <p:nvPicPr>
          <p:cNvPr id="11" name="Picture 10"/>
          <p:cNvPicPr>
            <a:picLocks noChangeAspect="1"/>
          </p:cNvPicPr>
          <p:nvPr/>
        </p:nvPicPr>
        <p:blipFill>
          <a:blip r:embed="rId7"/>
          <a:stretch>
            <a:fillRect/>
          </a:stretch>
        </p:blipFill>
        <p:spPr>
          <a:xfrm>
            <a:off x="7941236" y="2722673"/>
            <a:ext cx="1559365" cy="1964252"/>
          </a:xfrm>
          <a:prstGeom prst="rect">
            <a:avLst/>
          </a:prstGeom>
        </p:spPr>
      </p:pic>
      <p:sp>
        <p:nvSpPr>
          <p:cNvPr id="12" name="TextBox 11"/>
          <p:cNvSpPr txBox="1"/>
          <p:nvPr/>
        </p:nvSpPr>
        <p:spPr>
          <a:xfrm>
            <a:off x="9694103" y="3839065"/>
            <a:ext cx="2179449" cy="369332"/>
          </a:xfrm>
          <a:prstGeom prst="rect">
            <a:avLst/>
          </a:prstGeom>
          <a:noFill/>
        </p:spPr>
        <p:txBody>
          <a:bodyPr wrap="square" rtlCol="0">
            <a:spAutoFit/>
          </a:bodyPr>
          <a:lstStyle/>
          <a:p>
            <a:r>
              <a:rPr lang="en-US" dirty="0" smtClean="0">
                <a:solidFill>
                  <a:srgbClr val="2969A3"/>
                </a:solidFill>
                <a:latin typeface="Rockwell" panose="02060603020205020403" pitchFamily="18" charset="0"/>
              </a:rPr>
              <a:t>HEAD PROBLEM</a:t>
            </a:r>
            <a:endParaRPr lang="en-US" dirty="0">
              <a:solidFill>
                <a:srgbClr val="2969A3"/>
              </a:solidFill>
              <a:latin typeface="Rockwell" panose="02060603020205020403" pitchFamily="18" charset="0"/>
            </a:endParaRPr>
          </a:p>
        </p:txBody>
      </p:sp>
      <p:sp>
        <p:nvSpPr>
          <p:cNvPr id="13" name="TextBox 12"/>
          <p:cNvSpPr txBox="1"/>
          <p:nvPr/>
        </p:nvSpPr>
        <p:spPr>
          <a:xfrm>
            <a:off x="382136" y="5525238"/>
            <a:ext cx="4067033" cy="1200329"/>
          </a:xfrm>
          <a:prstGeom prst="rect">
            <a:avLst/>
          </a:prstGeom>
          <a:solidFill>
            <a:srgbClr val="2969A3"/>
          </a:solidFill>
        </p:spPr>
        <p:txBody>
          <a:bodyPr wrap="square" rtlCol="0">
            <a:spAutoFit/>
          </a:bodyPr>
          <a:lstStyle/>
          <a:p>
            <a:pPr algn="ctr"/>
            <a:r>
              <a:rPr lang="en-US" dirty="0" smtClean="0">
                <a:solidFill>
                  <a:schemeClr val="bg1"/>
                </a:solidFill>
                <a:latin typeface="Rockwell" panose="02060603020205020403" pitchFamily="18" charset="0"/>
              </a:rPr>
              <a:t>Increased serum osmolality</a:t>
            </a:r>
          </a:p>
          <a:p>
            <a:pPr algn="ctr"/>
            <a:r>
              <a:rPr lang="en-US" dirty="0" smtClean="0">
                <a:solidFill>
                  <a:schemeClr val="bg1"/>
                </a:solidFill>
                <a:latin typeface="Rockwell" panose="02060603020205020403" pitchFamily="18" charset="0"/>
              </a:rPr>
              <a:t>Anesthesia</a:t>
            </a:r>
          </a:p>
          <a:p>
            <a:pPr algn="ctr"/>
            <a:r>
              <a:rPr lang="en-US" dirty="0" smtClean="0">
                <a:solidFill>
                  <a:schemeClr val="bg1"/>
                </a:solidFill>
                <a:latin typeface="Rockwell" panose="02060603020205020403" pitchFamily="18" charset="0"/>
              </a:rPr>
              <a:t>Analgesics </a:t>
            </a:r>
          </a:p>
          <a:p>
            <a:pPr algn="ctr"/>
            <a:r>
              <a:rPr lang="en-US" dirty="0" smtClean="0">
                <a:solidFill>
                  <a:schemeClr val="bg1"/>
                </a:solidFill>
                <a:latin typeface="Rockwell" panose="02060603020205020403" pitchFamily="18" charset="0"/>
              </a:rPr>
              <a:t>Stress</a:t>
            </a:r>
            <a:endParaRPr lang="en-US" dirty="0">
              <a:solidFill>
                <a:schemeClr val="bg1"/>
              </a:solidFill>
              <a:latin typeface="Rockwell" panose="02060603020205020403" pitchFamily="18" charset="0"/>
            </a:endParaRPr>
          </a:p>
        </p:txBody>
      </p:sp>
    </p:spTree>
    <p:extLst>
      <p:ext uri="{BB962C8B-B14F-4D97-AF65-F5344CB8AC3E}">
        <p14:creationId xmlns:p14="http://schemas.microsoft.com/office/powerpoint/2010/main" val="160513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025" y="384327"/>
            <a:ext cx="3468925" cy="499915"/>
          </a:xfrm>
          <a:prstGeom prst="rect">
            <a:avLst/>
          </a:prstGeom>
        </p:spPr>
      </p:pic>
      <p:pic>
        <p:nvPicPr>
          <p:cNvPr id="3" name="Picture 2"/>
          <p:cNvPicPr>
            <a:picLocks noChangeAspect="1"/>
          </p:cNvPicPr>
          <p:nvPr/>
        </p:nvPicPr>
        <p:blipFill>
          <a:blip r:embed="rId3"/>
          <a:stretch>
            <a:fillRect/>
          </a:stretch>
        </p:blipFill>
        <p:spPr>
          <a:xfrm>
            <a:off x="-1057" y="1122232"/>
            <a:ext cx="12193057" cy="749873"/>
          </a:xfrm>
          <a:prstGeom prst="rect">
            <a:avLst/>
          </a:prstGeom>
        </p:spPr>
      </p:pic>
      <p:sp>
        <p:nvSpPr>
          <p:cNvPr id="4" name="TextBox 3"/>
          <p:cNvSpPr txBox="1"/>
          <p:nvPr/>
        </p:nvSpPr>
        <p:spPr>
          <a:xfrm>
            <a:off x="2620369" y="2178541"/>
            <a:ext cx="6782938" cy="3416320"/>
          </a:xfrm>
          <a:prstGeom prst="rect">
            <a:avLst/>
          </a:prstGeom>
          <a:solidFill>
            <a:srgbClr val="2969A3"/>
          </a:solidFill>
        </p:spPr>
        <p:txBody>
          <a:bodyPr wrap="square" rtlCol="0">
            <a:spAutoFit/>
          </a:bodyPr>
          <a:lstStyle/>
          <a:p>
            <a:pPr algn="ctr"/>
            <a:endParaRPr lang="en-US" sz="2400" dirty="0" smtClean="0">
              <a:solidFill>
                <a:schemeClr val="bg1"/>
              </a:solidFill>
              <a:latin typeface="Rockwell" panose="02060603020205020403" pitchFamily="18" charset="0"/>
            </a:endParaRPr>
          </a:p>
          <a:p>
            <a:pPr algn="ctr"/>
            <a:r>
              <a:rPr lang="en-US" sz="2400" dirty="0" smtClean="0">
                <a:solidFill>
                  <a:schemeClr val="bg1"/>
                </a:solidFill>
                <a:latin typeface="Rockwell" panose="02060603020205020403" pitchFamily="18" charset="0"/>
              </a:rPr>
              <a:t>ADH</a:t>
            </a:r>
          </a:p>
          <a:p>
            <a:pPr algn="ctr"/>
            <a:r>
              <a:rPr lang="en-US" sz="2400" dirty="0" smtClean="0">
                <a:solidFill>
                  <a:schemeClr val="bg1"/>
                </a:solidFill>
                <a:latin typeface="Rockwell" panose="02060603020205020403" pitchFamily="18" charset="0"/>
              </a:rPr>
              <a:t>Na + Levels (Serum Na + &lt; 120 </a:t>
            </a:r>
            <a:r>
              <a:rPr lang="en-US" sz="2400" dirty="0" err="1" smtClean="0">
                <a:solidFill>
                  <a:schemeClr val="bg1"/>
                </a:solidFill>
                <a:latin typeface="Rockwell" panose="02060603020205020403" pitchFamily="18" charset="0"/>
              </a:rPr>
              <a:t>mEq</a:t>
            </a:r>
            <a:r>
              <a:rPr lang="en-US" sz="2400" dirty="0" smtClean="0">
                <a:solidFill>
                  <a:schemeClr val="bg1"/>
                </a:solidFill>
                <a:latin typeface="Rockwell" panose="02060603020205020403" pitchFamily="18" charset="0"/>
              </a:rPr>
              <a:t>/liter)</a:t>
            </a:r>
          </a:p>
          <a:p>
            <a:pPr algn="ctr"/>
            <a:endParaRPr lang="en-US" sz="2400" dirty="0" smtClean="0">
              <a:solidFill>
                <a:schemeClr val="bg1"/>
              </a:solidFill>
              <a:latin typeface="Rockwell" panose="02060603020205020403" pitchFamily="18" charset="0"/>
            </a:endParaRPr>
          </a:p>
          <a:p>
            <a:pPr algn="ctr"/>
            <a:r>
              <a:rPr lang="en-US" sz="2400" dirty="0" smtClean="0">
                <a:solidFill>
                  <a:schemeClr val="bg1"/>
                </a:solidFill>
                <a:latin typeface="Rockwell" panose="02060603020205020403" pitchFamily="18" charset="0"/>
              </a:rPr>
              <a:t>Serum Osmolarity (&lt; 270 </a:t>
            </a:r>
            <a:r>
              <a:rPr lang="en-US" sz="2400" dirty="0" err="1" smtClean="0">
                <a:solidFill>
                  <a:schemeClr val="bg1"/>
                </a:solidFill>
                <a:latin typeface="Rockwell" panose="02060603020205020403" pitchFamily="18" charset="0"/>
              </a:rPr>
              <a:t>mOsm</a:t>
            </a:r>
            <a:r>
              <a:rPr lang="en-US" sz="2400" dirty="0" smtClean="0">
                <a:solidFill>
                  <a:schemeClr val="bg1"/>
                </a:solidFill>
                <a:latin typeface="Rockwell" panose="02060603020205020403" pitchFamily="18" charset="0"/>
              </a:rPr>
              <a:t>/kg)</a:t>
            </a:r>
          </a:p>
          <a:p>
            <a:pPr algn="ctr"/>
            <a:endParaRPr lang="en-US" sz="2400" dirty="0" smtClean="0">
              <a:solidFill>
                <a:schemeClr val="bg1"/>
              </a:solidFill>
              <a:latin typeface="Rockwell" panose="02060603020205020403" pitchFamily="18" charset="0"/>
            </a:endParaRPr>
          </a:p>
          <a:p>
            <a:pPr algn="ctr"/>
            <a:r>
              <a:rPr lang="en-US" sz="2400" dirty="0" smtClean="0">
                <a:solidFill>
                  <a:schemeClr val="bg1"/>
                </a:solidFill>
                <a:latin typeface="Rockwell" panose="02060603020205020403" pitchFamily="18" charset="0"/>
              </a:rPr>
              <a:t>Urinary Output (less than 0.5 ml/kg/</a:t>
            </a:r>
            <a:r>
              <a:rPr lang="en-US" sz="2400" dirty="0" err="1" smtClean="0">
                <a:solidFill>
                  <a:schemeClr val="bg1"/>
                </a:solidFill>
                <a:latin typeface="Rockwell" panose="02060603020205020403" pitchFamily="18" charset="0"/>
              </a:rPr>
              <a:t>hr</a:t>
            </a:r>
            <a:r>
              <a:rPr lang="en-US" sz="2400" dirty="0" smtClean="0">
                <a:solidFill>
                  <a:schemeClr val="bg1"/>
                </a:solidFill>
                <a:latin typeface="Rockwell" panose="02060603020205020403" pitchFamily="18" charset="0"/>
              </a:rPr>
              <a:t>)</a:t>
            </a:r>
          </a:p>
          <a:p>
            <a:pPr algn="ctr"/>
            <a:endParaRPr lang="en-US" sz="2400" dirty="0">
              <a:solidFill>
                <a:schemeClr val="bg1"/>
              </a:solidFill>
              <a:latin typeface="Rockwell" panose="02060603020205020403" pitchFamily="18" charset="0"/>
            </a:endParaRPr>
          </a:p>
          <a:p>
            <a:pPr algn="ctr"/>
            <a:endParaRPr lang="en-US" sz="2400" dirty="0" smtClean="0">
              <a:solidFill>
                <a:schemeClr val="bg1"/>
              </a:solidFill>
              <a:latin typeface="Rockwell" panose="02060603020205020403" pitchFamily="18" charset="0"/>
            </a:endParaRPr>
          </a:p>
        </p:txBody>
      </p:sp>
      <p:sp>
        <p:nvSpPr>
          <p:cNvPr id="7" name="Up Arrow 6"/>
          <p:cNvSpPr/>
          <p:nvPr/>
        </p:nvSpPr>
        <p:spPr>
          <a:xfrm>
            <a:off x="5205256" y="2629819"/>
            <a:ext cx="450376" cy="286603"/>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2620369" y="2983418"/>
            <a:ext cx="395785" cy="39578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2982397" y="3675928"/>
            <a:ext cx="432854" cy="414564"/>
          </a:xfrm>
          <a:prstGeom prst="rect">
            <a:avLst/>
          </a:prstGeom>
        </p:spPr>
      </p:pic>
      <p:pic>
        <p:nvPicPr>
          <p:cNvPr id="11" name="Picture 10"/>
          <p:cNvPicPr>
            <a:picLocks noChangeAspect="1"/>
          </p:cNvPicPr>
          <p:nvPr/>
        </p:nvPicPr>
        <p:blipFill>
          <a:blip r:embed="rId4"/>
          <a:stretch>
            <a:fillRect/>
          </a:stretch>
        </p:blipFill>
        <p:spPr>
          <a:xfrm>
            <a:off x="2783026" y="4387461"/>
            <a:ext cx="432854" cy="414564"/>
          </a:xfrm>
          <a:prstGeom prst="rect">
            <a:avLst/>
          </a:prstGeom>
        </p:spPr>
      </p:pic>
      <p:sp>
        <p:nvSpPr>
          <p:cNvPr id="12" name="TextBox 11"/>
          <p:cNvSpPr txBox="1"/>
          <p:nvPr/>
        </p:nvSpPr>
        <p:spPr>
          <a:xfrm>
            <a:off x="1568963" y="5716528"/>
            <a:ext cx="9053015" cy="707886"/>
          </a:xfrm>
          <a:prstGeom prst="rect">
            <a:avLst/>
          </a:prstGeom>
          <a:noFill/>
        </p:spPr>
        <p:txBody>
          <a:bodyPr wrap="square" rtlCol="0">
            <a:spAutoFit/>
          </a:bodyPr>
          <a:lstStyle/>
          <a:p>
            <a:pPr algn="ctr"/>
            <a:r>
              <a:rPr lang="en-US" sz="4000" b="1" dirty="0" smtClean="0">
                <a:solidFill>
                  <a:srgbClr val="2969A3"/>
                </a:solidFill>
                <a:latin typeface="Rockwell" panose="02060603020205020403" pitchFamily="18" charset="0"/>
              </a:rPr>
              <a:t>SIADH = Dilutional Hyponatremia</a:t>
            </a:r>
            <a:endParaRPr lang="en-US" sz="4000" b="1" dirty="0">
              <a:solidFill>
                <a:srgbClr val="2969A3"/>
              </a:solidFill>
              <a:latin typeface="Rockwell" panose="02060603020205020403" pitchFamily="18" charset="0"/>
            </a:endParaRPr>
          </a:p>
        </p:txBody>
      </p:sp>
    </p:spTree>
    <p:extLst>
      <p:ext uri="{BB962C8B-B14F-4D97-AF65-F5344CB8AC3E}">
        <p14:creationId xmlns:p14="http://schemas.microsoft.com/office/powerpoint/2010/main" val="340797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1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025" y="384327"/>
            <a:ext cx="3468925" cy="499915"/>
          </a:xfrm>
          <a:prstGeom prst="rect">
            <a:avLst/>
          </a:prstGeom>
        </p:spPr>
      </p:pic>
      <p:pic>
        <p:nvPicPr>
          <p:cNvPr id="3" name="Picture 2"/>
          <p:cNvPicPr>
            <a:picLocks noChangeAspect="1"/>
          </p:cNvPicPr>
          <p:nvPr/>
        </p:nvPicPr>
        <p:blipFill>
          <a:blip r:embed="rId3"/>
          <a:stretch>
            <a:fillRect/>
          </a:stretch>
        </p:blipFill>
        <p:spPr>
          <a:xfrm>
            <a:off x="-1057" y="1122232"/>
            <a:ext cx="12193057" cy="749873"/>
          </a:xfrm>
          <a:prstGeom prst="rect">
            <a:avLst/>
          </a:prstGeom>
        </p:spPr>
      </p:pic>
      <p:pic>
        <p:nvPicPr>
          <p:cNvPr id="4" name="Picture 3"/>
          <p:cNvPicPr>
            <a:picLocks noChangeAspect="1"/>
          </p:cNvPicPr>
          <p:nvPr/>
        </p:nvPicPr>
        <p:blipFill>
          <a:blip r:embed="rId4"/>
          <a:stretch>
            <a:fillRect/>
          </a:stretch>
        </p:blipFill>
        <p:spPr>
          <a:xfrm>
            <a:off x="4519470" y="2425676"/>
            <a:ext cx="3136924" cy="3136924"/>
          </a:xfrm>
          <a:prstGeom prst="rect">
            <a:avLst/>
          </a:prstGeom>
        </p:spPr>
      </p:pic>
      <p:sp>
        <p:nvSpPr>
          <p:cNvPr id="5" name="TextBox 4"/>
          <p:cNvSpPr txBox="1"/>
          <p:nvPr/>
        </p:nvSpPr>
        <p:spPr>
          <a:xfrm>
            <a:off x="4421875" y="1872105"/>
            <a:ext cx="3248167" cy="523220"/>
          </a:xfrm>
          <a:prstGeom prst="rect">
            <a:avLst/>
          </a:prstGeom>
          <a:noFill/>
        </p:spPr>
        <p:txBody>
          <a:bodyPr wrap="square" rtlCol="0">
            <a:spAutoFit/>
          </a:bodyPr>
          <a:lstStyle/>
          <a:p>
            <a:pPr algn="ctr"/>
            <a:r>
              <a:rPr lang="en-US" sz="2800" dirty="0" smtClean="0">
                <a:latin typeface="Rockwell" panose="02060603020205020403" pitchFamily="18" charset="0"/>
              </a:rPr>
              <a:t>COMPLICATION</a:t>
            </a:r>
            <a:endParaRPr lang="en-US" sz="2800" dirty="0">
              <a:latin typeface="Rockwell" panose="02060603020205020403" pitchFamily="18" charset="0"/>
            </a:endParaRPr>
          </a:p>
        </p:txBody>
      </p:sp>
      <p:sp>
        <p:nvSpPr>
          <p:cNvPr id="7" name="TextBox 6"/>
          <p:cNvSpPr txBox="1"/>
          <p:nvPr/>
        </p:nvSpPr>
        <p:spPr>
          <a:xfrm>
            <a:off x="2881423" y="5688485"/>
            <a:ext cx="6428095" cy="769441"/>
          </a:xfrm>
          <a:prstGeom prst="rect">
            <a:avLst/>
          </a:prstGeom>
          <a:noFill/>
        </p:spPr>
        <p:txBody>
          <a:bodyPr wrap="square" rtlCol="0">
            <a:spAutoFit/>
          </a:bodyPr>
          <a:lstStyle/>
          <a:p>
            <a:pPr algn="ctr"/>
            <a:r>
              <a:rPr lang="en-US" sz="4400" dirty="0" smtClean="0">
                <a:latin typeface="Rockwell" panose="02060603020205020403" pitchFamily="18" charset="0"/>
              </a:rPr>
              <a:t>Seizure Activity</a:t>
            </a:r>
            <a:endParaRPr lang="en-US" sz="4400" dirty="0">
              <a:latin typeface="Rockwell" panose="02060603020205020403" pitchFamily="18" charset="0"/>
            </a:endParaRPr>
          </a:p>
        </p:txBody>
      </p:sp>
    </p:spTree>
    <p:extLst>
      <p:ext uri="{BB962C8B-B14F-4D97-AF65-F5344CB8AC3E}">
        <p14:creationId xmlns:p14="http://schemas.microsoft.com/office/powerpoint/2010/main" val="278182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rot="-840000">
            <a:off x="8514157" y="2473797"/>
            <a:ext cx="3370032" cy="2958486"/>
          </a:xfrm>
          <a:prstGeom prst="rect">
            <a:avLst/>
          </a:prstGeom>
        </p:spPr>
      </p:pic>
      <p:pic>
        <p:nvPicPr>
          <p:cNvPr id="2" name="Picture 1"/>
          <p:cNvPicPr>
            <a:picLocks noChangeAspect="1"/>
          </p:cNvPicPr>
          <p:nvPr/>
        </p:nvPicPr>
        <p:blipFill>
          <a:blip r:embed="rId3"/>
          <a:stretch>
            <a:fillRect/>
          </a:stretch>
        </p:blipFill>
        <p:spPr>
          <a:xfrm>
            <a:off x="163025" y="384327"/>
            <a:ext cx="3468925" cy="499915"/>
          </a:xfrm>
          <a:prstGeom prst="rect">
            <a:avLst/>
          </a:prstGeom>
        </p:spPr>
      </p:pic>
      <p:pic>
        <p:nvPicPr>
          <p:cNvPr id="3" name="Picture 2"/>
          <p:cNvPicPr>
            <a:picLocks noChangeAspect="1"/>
          </p:cNvPicPr>
          <p:nvPr/>
        </p:nvPicPr>
        <p:blipFill>
          <a:blip r:embed="rId4"/>
          <a:stretch>
            <a:fillRect/>
          </a:stretch>
        </p:blipFill>
        <p:spPr>
          <a:xfrm>
            <a:off x="-1057" y="1122232"/>
            <a:ext cx="12193057" cy="749873"/>
          </a:xfrm>
          <a:prstGeom prst="rect">
            <a:avLst/>
          </a:prstGeom>
        </p:spPr>
      </p:pic>
      <p:sp>
        <p:nvSpPr>
          <p:cNvPr id="4" name="TextBox 3"/>
          <p:cNvSpPr txBox="1"/>
          <p:nvPr/>
        </p:nvSpPr>
        <p:spPr>
          <a:xfrm>
            <a:off x="4089250" y="1848485"/>
            <a:ext cx="4012442" cy="523220"/>
          </a:xfrm>
          <a:prstGeom prst="rect">
            <a:avLst/>
          </a:prstGeom>
          <a:noFill/>
        </p:spPr>
        <p:txBody>
          <a:bodyPr wrap="square" rtlCol="0">
            <a:spAutoFit/>
          </a:bodyPr>
          <a:lstStyle/>
          <a:p>
            <a:pPr algn="ctr"/>
            <a:r>
              <a:rPr lang="en-US" sz="2800" dirty="0" smtClean="0">
                <a:solidFill>
                  <a:srgbClr val="2969A3"/>
                </a:solidFill>
                <a:latin typeface="Rockwell" panose="02060603020205020403" pitchFamily="18" charset="0"/>
              </a:rPr>
              <a:t>TREATMENT</a:t>
            </a:r>
            <a:endParaRPr lang="en-US" sz="2800" dirty="0">
              <a:solidFill>
                <a:srgbClr val="2969A3"/>
              </a:solidFill>
              <a:latin typeface="Rockwell" panose="02060603020205020403" pitchFamily="18" charset="0"/>
            </a:endParaRPr>
          </a:p>
        </p:txBody>
      </p:sp>
      <p:sp>
        <p:nvSpPr>
          <p:cNvPr id="5" name="TextBox 4"/>
          <p:cNvSpPr txBox="1"/>
          <p:nvPr/>
        </p:nvSpPr>
        <p:spPr>
          <a:xfrm>
            <a:off x="3284855" y="2498867"/>
            <a:ext cx="5621232" cy="707886"/>
          </a:xfrm>
          <a:prstGeom prst="rect">
            <a:avLst/>
          </a:prstGeom>
          <a:solidFill>
            <a:srgbClr val="2969A3"/>
          </a:solidFill>
        </p:spPr>
        <p:txBody>
          <a:bodyPr wrap="square" rtlCol="0">
            <a:spAutoFit/>
          </a:bodyPr>
          <a:lstStyle/>
          <a:p>
            <a:pPr algn="ctr"/>
            <a:r>
              <a:rPr lang="en-US" sz="2000" dirty="0" smtClean="0">
                <a:solidFill>
                  <a:schemeClr val="bg1"/>
                </a:solidFill>
                <a:latin typeface="Rockwell" panose="02060603020205020403" pitchFamily="18" charset="0"/>
              </a:rPr>
              <a:t>Treat the cause: Get rid of the Oat Cell Carcinoma, Viral Pneumonia or Head Problem</a:t>
            </a:r>
            <a:endParaRPr lang="en-US" sz="2000" dirty="0">
              <a:solidFill>
                <a:schemeClr val="bg1"/>
              </a:solidFill>
              <a:latin typeface="Rockwell" panose="02060603020205020403" pitchFamily="18" charset="0"/>
            </a:endParaRPr>
          </a:p>
        </p:txBody>
      </p:sp>
      <p:sp>
        <p:nvSpPr>
          <p:cNvPr id="6" name="TextBox 5"/>
          <p:cNvSpPr txBox="1"/>
          <p:nvPr/>
        </p:nvSpPr>
        <p:spPr>
          <a:xfrm>
            <a:off x="4394579" y="3548418"/>
            <a:ext cx="3707113" cy="461665"/>
          </a:xfrm>
          <a:prstGeom prst="rect">
            <a:avLst/>
          </a:prstGeom>
          <a:solidFill>
            <a:srgbClr val="2969A3"/>
          </a:solidFill>
        </p:spPr>
        <p:txBody>
          <a:bodyPr wrap="square" rtlCol="0">
            <a:spAutoFit/>
          </a:bodyPr>
          <a:lstStyle/>
          <a:p>
            <a:pPr algn="ctr"/>
            <a:r>
              <a:rPr lang="en-US" sz="2400" dirty="0" smtClean="0">
                <a:solidFill>
                  <a:schemeClr val="bg1"/>
                </a:solidFill>
                <a:latin typeface="Rockwell" panose="02060603020205020403" pitchFamily="18" charset="0"/>
              </a:rPr>
              <a:t>Fluid Restriction</a:t>
            </a:r>
            <a:endParaRPr lang="en-US" sz="2400" dirty="0">
              <a:solidFill>
                <a:schemeClr val="bg1"/>
              </a:solidFill>
              <a:latin typeface="Rockwell" panose="02060603020205020403" pitchFamily="18" charset="0"/>
            </a:endParaRPr>
          </a:p>
        </p:txBody>
      </p:sp>
      <p:sp>
        <p:nvSpPr>
          <p:cNvPr id="7" name="TextBox 6"/>
          <p:cNvSpPr txBox="1"/>
          <p:nvPr/>
        </p:nvSpPr>
        <p:spPr>
          <a:xfrm>
            <a:off x="4394579" y="4681182"/>
            <a:ext cx="3707113" cy="1261884"/>
          </a:xfrm>
          <a:prstGeom prst="rect">
            <a:avLst/>
          </a:prstGeom>
          <a:solidFill>
            <a:srgbClr val="2969A3"/>
          </a:solidFill>
        </p:spPr>
        <p:txBody>
          <a:bodyPr wrap="square" rtlCol="0">
            <a:spAutoFit/>
          </a:bodyPr>
          <a:lstStyle/>
          <a:p>
            <a:pPr algn="ctr"/>
            <a:r>
              <a:rPr lang="en-US" sz="2000" dirty="0" smtClean="0">
                <a:solidFill>
                  <a:schemeClr val="bg1"/>
                </a:solidFill>
                <a:latin typeface="Rockwell" panose="02060603020205020403" pitchFamily="18" charset="0"/>
              </a:rPr>
              <a:t>Hypertonic Solutions</a:t>
            </a:r>
          </a:p>
          <a:p>
            <a:pPr algn="ctr"/>
            <a:r>
              <a:rPr lang="en-US" sz="2000" dirty="0" smtClean="0">
                <a:solidFill>
                  <a:schemeClr val="bg1"/>
                </a:solidFill>
                <a:latin typeface="Rockwell" panose="02060603020205020403" pitchFamily="18" charset="0"/>
              </a:rPr>
              <a:t>3% Sodium Chloride</a:t>
            </a:r>
          </a:p>
          <a:p>
            <a:pPr algn="ctr"/>
            <a:r>
              <a:rPr lang="en-US" dirty="0" smtClean="0">
                <a:solidFill>
                  <a:schemeClr val="bg1"/>
                </a:solidFill>
                <a:latin typeface="Rockwell" panose="02060603020205020403" pitchFamily="18" charset="0"/>
              </a:rPr>
              <a:t>1030 </a:t>
            </a:r>
            <a:r>
              <a:rPr lang="en-US" dirty="0" err="1" smtClean="0">
                <a:solidFill>
                  <a:schemeClr val="bg1"/>
                </a:solidFill>
                <a:latin typeface="Rockwell" panose="02060603020205020403" pitchFamily="18" charset="0"/>
              </a:rPr>
              <a:t>mOs.</a:t>
            </a:r>
            <a:r>
              <a:rPr lang="en-US" dirty="0" smtClean="0">
                <a:solidFill>
                  <a:schemeClr val="bg1"/>
                </a:solidFill>
                <a:latin typeface="Rockwell" panose="02060603020205020403" pitchFamily="18" charset="0"/>
              </a:rPr>
              <a:t>/liter</a:t>
            </a:r>
          </a:p>
          <a:p>
            <a:pPr algn="ctr"/>
            <a:r>
              <a:rPr lang="en-US" dirty="0" smtClean="0">
                <a:solidFill>
                  <a:schemeClr val="bg1"/>
                </a:solidFill>
                <a:latin typeface="Rockwell" panose="02060603020205020403" pitchFamily="18" charset="0"/>
              </a:rPr>
              <a:t>25-50 ml/</a:t>
            </a:r>
            <a:r>
              <a:rPr lang="en-US" dirty="0" err="1" smtClean="0">
                <a:solidFill>
                  <a:schemeClr val="bg1"/>
                </a:solidFill>
                <a:latin typeface="Rockwell" panose="02060603020205020403" pitchFamily="18" charset="0"/>
              </a:rPr>
              <a:t>hr</a:t>
            </a:r>
            <a:r>
              <a:rPr lang="en-US" dirty="0" smtClean="0">
                <a:solidFill>
                  <a:schemeClr val="bg1"/>
                </a:solidFill>
                <a:latin typeface="Rockwell" panose="02060603020205020403" pitchFamily="18" charset="0"/>
              </a:rPr>
              <a:t> for 3-4 hours</a:t>
            </a:r>
            <a:endParaRPr lang="en-US" dirty="0">
              <a:solidFill>
                <a:schemeClr val="bg1"/>
              </a:solidFill>
              <a:latin typeface="Rockwell" panose="02060603020205020403" pitchFamily="18" charset="0"/>
            </a:endParaRPr>
          </a:p>
        </p:txBody>
      </p:sp>
      <p:sp>
        <p:nvSpPr>
          <p:cNvPr id="8" name="TextBox 7"/>
          <p:cNvSpPr txBox="1"/>
          <p:nvPr/>
        </p:nvSpPr>
        <p:spPr>
          <a:xfrm>
            <a:off x="9379163" y="5295616"/>
            <a:ext cx="2129050" cy="1384995"/>
          </a:xfrm>
          <a:prstGeom prst="rect">
            <a:avLst/>
          </a:prstGeom>
          <a:solidFill>
            <a:schemeClr val="bg1"/>
          </a:solidFill>
        </p:spPr>
        <p:txBody>
          <a:bodyPr wrap="square" rtlCol="0">
            <a:spAutoFit/>
          </a:bodyPr>
          <a:lstStyle/>
          <a:p>
            <a:pPr algn="ctr"/>
            <a:r>
              <a:rPr lang="en-US" sz="2800" dirty="0" smtClean="0">
                <a:latin typeface="Rockwell" panose="02060603020205020403" pitchFamily="18" charset="0"/>
              </a:rPr>
              <a:t>No</a:t>
            </a:r>
          </a:p>
          <a:p>
            <a:pPr algn="ctr"/>
            <a:r>
              <a:rPr lang="en-US" sz="2800" dirty="0" smtClean="0">
                <a:latin typeface="Rockwell" panose="02060603020205020403" pitchFamily="18" charset="0"/>
              </a:rPr>
              <a:t>Hypotonic </a:t>
            </a:r>
          </a:p>
          <a:p>
            <a:pPr algn="ctr"/>
            <a:r>
              <a:rPr lang="en-US" sz="2800" dirty="0" smtClean="0">
                <a:latin typeface="Rockwell" panose="02060603020205020403" pitchFamily="18" charset="0"/>
              </a:rPr>
              <a:t>Solutions</a:t>
            </a:r>
            <a:endParaRPr lang="en-US" sz="2800" dirty="0">
              <a:latin typeface="Rockwell" panose="02060603020205020403" pitchFamily="18" charset="0"/>
            </a:endParaRPr>
          </a:p>
        </p:txBody>
      </p:sp>
      <p:sp>
        <p:nvSpPr>
          <p:cNvPr id="11" name="Multiply 10"/>
          <p:cNvSpPr/>
          <p:nvPr/>
        </p:nvSpPr>
        <p:spPr>
          <a:xfrm>
            <a:off x="9238485" y="3014992"/>
            <a:ext cx="1937048" cy="222002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stretch>
            <a:fillRect/>
          </a:stretch>
        </p:blipFill>
        <p:spPr>
          <a:xfrm rot="-480000">
            <a:off x="356574" y="2835383"/>
            <a:ext cx="2696959" cy="2696959"/>
          </a:xfrm>
          <a:prstGeom prst="rect">
            <a:avLst/>
          </a:prstGeom>
        </p:spPr>
      </p:pic>
    </p:spTree>
    <p:extLst>
      <p:ext uri="{BB962C8B-B14F-4D97-AF65-F5344CB8AC3E}">
        <p14:creationId xmlns:p14="http://schemas.microsoft.com/office/powerpoint/2010/main" val="103214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3025" y="384327"/>
            <a:ext cx="3468925" cy="499915"/>
          </a:xfrm>
          <a:prstGeom prst="rect">
            <a:avLst/>
          </a:prstGeom>
        </p:spPr>
      </p:pic>
      <p:pic>
        <p:nvPicPr>
          <p:cNvPr id="3" name="Picture 2"/>
          <p:cNvPicPr>
            <a:picLocks noChangeAspect="1"/>
          </p:cNvPicPr>
          <p:nvPr/>
        </p:nvPicPr>
        <p:blipFill>
          <a:blip r:embed="rId4"/>
          <a:stretch>
            <a:fillRect/>
          </a:stretch>
        </p:blipFill>
        <p:spPr>
          <a:xfrm>
            <a:off x="-1057" y="1122232"/>
            <a:ext cx="12193057" cy="749873"/>
          </a:xfrm>
          <a:prstGeom prst="rect">
            <a:avLst/>
          </a:prstGeom>
        </p:spPr>
      </p:pic>
      <p:pic>
        <p:nvPicPr>
          <p:cNvPr id="5" name="Picture 4"/>
          <p:cNvPicPr>
            <a:picLocks noChangeAspect="1"/>
          </p:cNvPicPr>
          <p:nvPr/>
        </p:nvPicPr>
        <p:blipFill>
          <a:blip r:embed="rId5"/>
          <a:stretch>
            <a:fillRect/>
          </a:stretch>
        </p:blipFill>
        <p:spPr>
          <a:xfrm>
            <a:off x="8055878" y="2322708"/>
            <a:ext cx="2846584" cy="3107935"/>
          </a:xfrm>
          <a:prstGeom prst="rect">
            <a:avLst/>
          </a:prstGeom>
        </p:spPr>
      </p:pic>
      <p:pic>
        <p:nvPicPr>
          <p:cNvPr id="6" name="Picture 5"/>
          <p:cNvPicPr>
            <a:picLocks noChangeAspect="1"/>
          </p:cNvPicPr>
          <p:nvPr/>
        </p:nvPicPr>
        <p:blipFill>
          <a:blip r:embed="rId6"/>
          <a:stretch>
            <a:fillRect/>
          </a:stretch>
        </p:blipFill>
        <p:spPr>
          <a:xfrm>
            <a:off x="3221501" y="2336776"/>
            <a:ext cx="3061847" cy="3093867"/>
          </a:xfrm>
          <a:prstGeom prst="rect">
            <a:avLst/>
          </a:prstGeom>
        </p:spPr>
      </p:pic>
      <p:cxnSp>
        <p:nvCxnSpPr>
          <p:cNvPr id="8" name="Straight Connector 7"/>
          <p:cNvCxnSpPr/>
          <p:nvPr/>
        </p:nvCxnSpPr>
        <p:spPr>
          <a:xfrm>
            <a:off x="7148511" y="2322708"/>
            <a:ext cx="14068" cy="34169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83348" y="3770142"/>
            <a:ext cx="891175" cy="369332"/>
          </a:xfrm>
          <a:prstGeom prst="rect">
            <a:avLst/>
          </a:prstGeom>
          <a:noFill/>
        </p:spPr>
        <p:txBody>
          <a:bodyPr wrap="square" rtlCol="0">
            <a:spAutoFit/>
          </a:bodyPr>
          <a:lstStyle/>
          <a:p>
            <a:pPr algn="ctr"/>
            <a:r>
              <a:rPr lang="en-US" dirty="0" smtClean="0">
                <a:solidFill>
                  <a:srgbClr val="2969A3"/>
                </a:solidFill>
                <a:latin typeface="Rockwell" panose="02060603020205020403" pitchFamily="18" charset="0"/>
              </a:rPr>
              <a:t>240</a:t>
            </a:r>
            <a:endParaRPr lang="en-US" dirty="0">
              <a:solidFill>
                <a:srgbClr val="2969A3"/>
              </a:solidFill>
              <a:latin typeface="Rockwell" panose="02060603020205020403" pitchFamily="18" charset="0"/>
            </a:endParaRPr>
          </a:p>
        </p:txBody>
      </p:sp>
      <p:sp>
        <p:nvSpPr>
          <p:cNvPr id="10" name="TextBox 9"/>
          <p:cNvSpPr txBox="1"/>
          <p:nvPr/>
        </p:nvSpPr>
        <p:spPr>
          <a:xfrm>
            <a:off x="7287064" y="3770142"/>
            <a:ext cx="740678" cy="369332"/>
          </a:xfrm>
          <a:prstGeom prst="rect">
            <a:avLst/>
          </a:prstGeom>
          <a:noFill/>
        </p:spPr>
        <p:txBody>
          <a:bodyPr wrap="square" rtlCol="0">
            <a:spAutoFit/>
          </a:bodyPr>
          <a:lstStyle/>
          <a:p>
            <a:r>
              <a:rPr lang="en-US" dirty="0" smtClean="0">
                <a:solidFill>
                  <a:srgbClr val="2969A3"/>
                </a:solidFill>
                <a:latin typeface="Rockwell" panose="02060603020205020403" pitchFamily="18" charset="0"/>
              </a:rPr>
              <a:t>280</a:t>
            </a:r>
            <a:endParaRPr lang="en-US" dirty="0">
              <a:solidFill>
                <a:srgbClr val="2969A3"/>
              </a:solidFill>
              <a:latin typeface="Rockwell" panose="02060603020205020403" pitchFamily="18" charset="0"/>
            </a:endParaRPr>
          </a:p>
        </p:txBody>
      </p:sp>
      <p:sp>
        <p:nvSpPr>
          <p:cNvPr id="11" name="Right Arrow 10"/>
          <p:cNvSpPr/>
          <p:nvPr/>
        </p:nvSpPr>
        <p:spPr>
          <a:xfrm>
            <a:off x="6907237" y="2940148"/>
            <a:ext cx="562708" cy="30948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7"/>
          <a:stretch>
            <a:fillRect/>
          </a:stretch>
        </p:blipFill>
        <p:spPr>
          <a:xfrm>
            <a:off x="6911741" y="4765795"/>
            <a:ext cx="579170" cy="347502"/>
          </a:xfrm>
          <a:prstGeom prst="rect">
            <a:avLst/>
          </a:prstGeom>
        </p:spPr>
      </p:pic>
      <p:sp>
        <p:nvSpPr>
          <p:cNvPr id="13" name="TextBox 12"/>
          <p:cNvSpPr txBox="1"/>
          <p:nvPr/>
        </p:nvSpPr>
        <p:spPr>
          <a:xfrm>
            <a:off x="163025" y="2544881"/>
            <a:ext cx="3058476" cy="2677656"/>
          </a:xfrm>
          <a:prstGeom prst="rect">
            <a:avLst/>
          </a:prstGeom>
          <a:noFill/>
        </p:spPr>
        <p:txBody>
          <a:bodyPr wrap="square" rtlCol="0">
            <a:spAutoFit/>
          </a:bodyPr>
          <a:lstStyle/>
          <a:p>
            <a:pPr algn="ctr"/>
            <a:r>
              <a:rPr lang="en-US" sz="2400" dirty="0" smtClean="0">
                <a:latin typeface="Rockwell" panose="02060603020205020403" pitchFamily="18" charset="0"/>
              </a:rPr>
              <a:t>0.45 % Saline </a:t>
            </a:r>
            <a:r>
              <a:rPr lang="en-US" sz="2400" dirty="0" smtClean="0">
                <a:solidFill>
                  <a:srgbClr val="2969A3"/>
                </a:solidFill>
                <a:latin typeface="Rockwell" panose="02060603020205020403" pitchFamily="18" charset="0"/>
              </a:rPr>
              <a:t>155</a:t>
            </a:r>
          </a:p>
          <a:p>
            <a:pPr algn="ctr"/>
            <a:r>
              <a:rPr lang="en-US" sz="2400" dirty="0" smtClean="0">
                <a:latin typeface="Rockwell" panose="02060603020205020403" pitchFamily="18" charset="0"/>
              </a:rPr>
              <a:t>0.33 % Saline </a:t>
            </a:r>
            <a:r>
              <a:rPr lang="en-US" sz="2400" dirty="0" smtClean="0">
                <a:solidFill>
                  <a:srgbClr val="2969A3"/>
                </a:solidFill>
                <a:latin typeface="Rockwell" panose="02060603020205020403" pitchFamily="18" charset="0"/>
              </a:rPr>
              <a:t>100</a:t>
            </a:r>
          </a:p>
          <a:p>
            <a:pPr algn="ctr"/>
            <a:r>
              <a:rPr lang="en-US" sz="2400" dirty="0" smtClean="0">
                <a:latin typeface="Rockwell" panose="02060603020205020403" pitchFamily="18" charset="0"/>
              </a:rPr>
              <a:t>2.5% Dextrose </a:t>
            </a:r>
            <a:r>
              <a:rPr lang="en-US" sz="2400" dirty="0" smtClean="0">
                <a:solidFill>
                  <a:srgbClr val="2969A3"/>
                </a:solidFill>
                <a:latin typeface="Rockwell" panose="02060603020205020403" pitchFamily="18" charset="0"/>
              </a:rPr>
              <a:t>130</a:t>
            </a:r>
          </a:p>
          <a:p>
            <a:pPr algn="ctr"/>
            <a:endParaRPr lang="en-US" sz="2400" dirty="0">
              <a:latin typeface="Rockwell" panose="02060603020205020403" pitchFamily="18" charset="0"/>
            </a:endParaRPr>
          </a:p>
          <a:p>
            <a:pPr algn="ctr"/>
            <a:r>
              <a:rPr lang="en-US" sz="2400" dirty="0" smtClean="0">
                <a:latin typeface="Rockwell" panose="02060603020205020403" pitchFamily="18" charset="0"/>
              </a:rPr>
              <a:t>D5W </a:t>
            </a:r>
            <a:r>
              <a:rPr lang="en-US" sz="2400" dirty="0" smtClean="0">
                <a:solidFill>
                  <a:srgbClr val="2969A3"/>
                </a:solidFill>
                <a:latin typeface="Rockwell" panose="02060603020205020403" pitchFamily="18" charset="0"/>
              </a:rPr>
              <a:t>275</a:t>
            </a:r>
          </a:p>
          <a:p>
            <a:pPr algn="ctr"/>
            <a:endParaRPr lang="en-US" sz="2400" dirty="0">
              <a:latin typeface="Rockwell" panose="02060603020205020403" pitchFamily="18" charset="0"/>
            </a:endParaRPr>
          </a:p>
          <a:p>
            <a:pPr algn="ctr"/>
            <a:r>
              <a:rPr lang="en-US" sz="2400" dirty="0" smtClean="0">
                <a:latin typeface="Rockwell" panose="02060603020205020403" pitchFamily="18" charset="0"/>
              </a:rPr>
              <a:t>D5W </a:t>
            </a:r>
            <a:r>
              <a:rPr lang="en-US" sz="2400" dirty="0" smtClean="0">
                <a:solidFill>
                  <a:srgbClr val="2969A3"/>
                </a:solidFill>
                <a:latin typeface="Rockwell" panose="02060603020205020403" pitchFamily="18" charset="0"/>
              </a:rPr>
              <a:t>245</a:t>
            </a:r>
            <a:endParaRPr lang="en-US" sz="2400" dirty="0">
              <a:solidFill>
                <a:srgbClr val="2969A3"/>
              </a:solidFill>
              <a:latin typeface="Rockwell" panose="02060603020205020403" pitchFamily="18" charset="0"/>
            </a:endParaRPr>
          </a:p>
        </p:txBody>
      </p:sp>
      <p:cxnSp>
        <p:nvCxnSpPr>
          <p:cNvPr id="16" name="Straight Connector 15"/>
          <p:cNvCxnSpPr/>
          <p:nvPr/>
        </p:nvCxnSpPr>
        <p:spPr>
          <a:xfrm>
            <a:off x="1897487" y="4031163"/>
            <a:ext cx="311141" cy="4282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897487" y="4031163"/>
            <a:ext cx="311141" cy="4282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692263" y="4459458"/>
            <a:ext cx="0" cy="3063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Curved Up Arrow 21"/>
          <p:cNvSpPr/>
          <p:nvPr/>
        </p:nvSpPr>
        <p:spPr>
          <a:xfrm>
            <a:off x="2208628" y="5430643"/>
            <a:ext cx="4839286" cy="1026428"/>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0924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3025" y="384327"/>
            <a:ext cx="3468925" cy="499915"/>
          </a:xfrm>
          <a:prstGeom prst="rect">
            <a:avLst/>
          </a:prstGeom>
        </p:spPr>
      </p:pic>
      <p:pic>
        <p:nvPicPr>
          <p:cNvPr id="3" name="Picture 2"/>
          <p:cNvPicPr>
            <a:picLocks noChangeAspect="1"/>
          </p:cNvPicPr>
          <p:nvPr/>
        </p:nvPicPr>
        <p:blipFill>
          <a:blip r:embed="rId4"/>
          <a:stretch>
            <a:fillRect/>
          </a:stretch>
        </p:blipFill>
        <p:spPr>
          <a:xfrm>
            <a:off x="-1057" y="1122232"/>
            <a:ext cx="12193057" cy="749873"/>
          </a:xfrm>
          <a:prstGeom prst="rect">
            <a:avLst/>
          </a:prstGeom>
        </p:spPr>
      </p:pic>
      <p:pic>
        <p:nvPicPr>
          <p:cNvPr id="5" name="Picture 4"/>
          <p:cNvPicPr>
            <a:picLocks noChangeAspect="1"/>
          </p:cNvPicPr>
          <p:nvPr/>
        </p:nvPicPr>
        <p:blipFill>
          <a:blip r:embed="rId5"/>
          <a:stretch>
            <a:fillRect/>
          </a:stretch>
        </p:blipFill>
        <p:spPr>
          <a:xfrm>
            <a:off x="8055878" y="2322708"/>
            <a:ext cx="2846584" cy="3107935"/>
          </a:xfrm>
          <a:prstGeom prst="rect">
            <a:avLst/>
          </a:prstGeom>
        </p:spPr>
      </p:pic>
      <p:pic>
        <p:nvPicPr>
          <p:cNvPr id="6" name="Picture 5"/>
          <p:cNvPicPr>
            <a:picLocks noChangeAspect="1"/>
          </p:cNvPicPr>
          <p:nvPr/>
        </p:nvPicPr>
        <p:blipFill>
          <a:blip r:embed="rId6"/>
          <a:stretch>
            <a:fillRect/>
          </a:stretch>
        </p:blipFill>
        <p:spPr>
          <a:xfrm>
            <a:off x="3221501" y="2336776"/>
            <a:ext cx="3061847" cy="3093867"/>
          </a:xfrm>
          <a:prstGeom prst="rect">
            <a:avLst/>
          </a:prstGeom>
        </p:spPr>
      </p:pic>
      <p:cxnSp>
        <p:nvCxnSpPr>
          <p:cNvPr id="8" name="Straight Connector 7"/>
          <p:cNvCxnSpPr/>
          <p:nvPr/>
        </p:nvCxnSpPr>
        <p:spPr>
          <a:xfrm>
            <a:off x="7148511" y="2322708"/>
            <a:ext cx="14068" cy="34169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83348" y="3770142"/>
            <a:ext cx="891175" cy="369332"/>
          </a:xfrm>
          <a:prstGeom prst="rect">
            <a:avLst/>
          </a:prstGeom>
          <a:noFill/>
        </p:spPr>
        <p:txBody>
          <a:bodyPr wrap="square" rtlCol="0">
            <a:spAutoFit/>
          </a:bodyPr>
          <a:lstStyle/>
          <a:p>
            <a:pPr algn="ctr"/>
            <a:r>
              <a:rPr lang="en-US" dirty="0" smtClean="0">
                <a:solidFill>
                  <a:srgbClr val="2969A3"/>
                </a:solidFill>
                <a:latin typeface="Rockwell" panose="02060603020205020403" pitchFamily="18" charset="0"/>
              </a:rPr>
              <a:t>1030</a:t>
            </a:r>
            <a:endParaRPr lang="en-US" dirty="0">
              <a:solidFill>
                <a:srgbClr val="2969A3"/>
              </a:solidFill>
              <a:latin typeface="Rockwell" panose="02060603020205020403" pitchFamily="18" charset="0"/>
            </a:endParaRPr>
          </a:p>
        </p:txBody>
      </p:sp>
      <p:sp>
        <p:nvSpPr>
          <p:cNvPr id="10" name="TextBox 9"/>
          <p:cNvSpPr txBox="1"/>
          <p:nvPr/>
        </p:nvSpPr>
        <p:spPr>
          <a:xfrm>
            <a:off x="7287064" y="3770142"/>
            <a:ext cx="740678" cy="369332"/>
          </a:xfrm>
          <a:prstGeom prst="rect">
            <a:avLst/>
          </a:prstGeom>
          <a:noFill/>
        </p:spPr>
        <p:txBody>
          <a:bodyPr wrap="square" rtlCol="0">
            <a:spAutoFit/>
          </a:bodyPr>
          <a:lstStyle/>
          <a:p>
            <a:r>
              <a:rPr lang="en-US" dirty="0">
                <a:solidFill>
                  <a:srgbClr val="2969A3"/>
                </a:solidFill>
                <a:latin typeface="Rockwell" panose="02060603020205020403" pitchFamily="18" charset="0"/>
              </a:rPr>
              <a:t>280</a:t>
            </a:r>
          </a:p>
        </p:txBody>
      </p:sp>
      <p:sp>
        <p:nvSpPr>
          <p:cNvPr id="13" name="TextBox 12"/>
          <p:cNvSpPr txBox="1"/>
          <p:nvPr/>
        </p:nvSpPr>
        <p:spPr>
          <a:xfrm>
            <a:off x="-1057" y="2544881"/>
            <a:ext cx="3321032" cy="1015663"/>
          </a:xfrm>
          <a:prstGeom prst="rect">
            <a:avLst/>
          </a:prstGeom>
          <a:noFill/>
        </p:spPr>
        <p:txBody>
          <a:bodyPr wrap="square" rtlCol="0">
            <a:spAutoFit/>
          </a:bodyPr>
          <a:lstStyle/>
          <a:p>
            <a:pPr algn="ctr"/>
            <a:r>
              <a:rPr lang="en-US" sz="2000" dirty="0" smtClean="0">
                <a:latin typeface="Rockwell" panose="02060603020205020403" pitchFamily="18" charset="0"/>
              </a:rPr>
              <a:t>3% Sodium Chloride </a:t>
            </a:r>
            <a:r>
              <a:rPr lang="en-US" sz="2000" dirty="0" smtClean="0">
                <a:solidFill>
                  <a:srgbClr val="2969A3"/>
                </a:solidFill>
                <a:latin typeface="Rockwell" panose="02060603020205020403" pitchFamily="18" charset="0"/>
              </a:rPr>
              <a:t>1030</a:t>
            </a:r>
          </a:p>
          <a:p>
            <a:pPr algn="ctr"/>
            <a:r>
              <a:rPr lang="en-US" sz="2000" dirty="0" smtClean="0">
                <a:latin typeface="Rockwell" panose="02060603020205020403" pitchFamily="18" charset="0"/>
              </a:rPr>
              <a:t>D5NS</a:t>
            </a:r>
            <a:r>
              <a:rPr lang="en-US" sz="2000" dirty="0" smtClean="0">
                <a:solidFill>
                  <a:srgbClr val="2969A3"/>
                </a:solidFill>
                <a:latin typeface="Rockwell" panose="02060603020205020403" pitchFamily="18" charset="0"/>
              </a:rPr>
              <a:t> 565</a:t>
            </a:r>
          </a:p>
          <a:p>
            <a:pPr algn="ctr"/>
            <a:r>
              <a:rPr lang="en-US" sz="2000" dirty="0" smtClean="0">
                <a:latin typeface="Rockwell" panose="02060603020205020403" pitchFamily="18" charset="0"/>
              </a:rPr>
              <a:t>D5 ½NS </a:t>
            </a:r>
            <a:r>
              <a:rPr lang="en-US" sz="2000" dirty="0" smtClean="0">
                <a:solidFill>
                  <a:srgbClr val="2969A3"/>
                </a:solidFill>
                <a:latin typeface="Rockwell" panose="02060603020205020403" pitchFamily="18" charset="0"/>
              </a:rPr>
              <a:t>406</a:t>
            </a:r>
            <a:endParaRPr lang="en-US" sz="2000" dirty="0">
              <a:solidFill>
                <a:srgbClr val="2969A3"/>
              </a:solidFill>
              <a:latin typeface="Rockwell" panose="02060603020205020403" pitchFamily="18" charset="0"/>
            </a:endParaRPr>
          </a:p>
        </p:txBody>
      </p:sp>
      <p:sp>
        <p:nvSpPr>
          <p:cNvPr id="22" name="Curved Up Arrow 21"/>
          <p:cNvSpPr/>
          <p:nvPr/>
        </p:nvSpPr>
        <p:spPr>
          <a:xfrm>
            <a:off x="2255304" y="5011083"/>
            <a:ext cx="4839286" cy="1026428"/>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 name="Left Arrow 3"/>
          <p:cNvSpPr/>
          <p:nvPr/>
        </p:nvSpPr>
        <p:spPr>
          <a:xfrm>
            <a:off x="6872067" y="2821342"/>
            <a:ext cx="424153" cy="45016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7"/>
          <a:stretch>
            <a:fillRect/>
          </a:stretch>
        </p:blipFill>
        <p:spPr>
          <a:xfrm>
            <a:off x="6872067" y="4638108"/>
            <a:ext cx="445047" cy="487722"/>
          </a:xfrm>
          <a:prstGeom prst="rect">
            <a:avLst/>
          </a:prstGeom>
        </p:spPr>
      </p:pic>
      <p:sp>
        <p:nvSpPr>
          <p:cNvPr id="14" name="TextBox 13"/>
          <p:cNvSpPr txBox="1"/>
          <p:nvPr/>
        </p:nvSpPr>
        <p:spPr>
          <a:xfrm>
            <a:off x="262965" y="4954788"/>
            <a:ext cx="1890858" cy="1569660"/>
          </a:xfrm>
          <a:prstGeom prst="rect">
            <a:avLst/>
          </a:prstGeom>
          <a:solidFill>
            <a:srgbClr val="2969A3"/>
          </a:solidFill>
        </p:spPr>
        <p:txBody>
          <a:bodyPr wrap="square" rtlCol="0">
            <a:spAutoFit/>
          </a:bodyPr>
          <a:lstStyle/>
          <a:p>
            <a:pPr algn="ctr"/>
            <a:r>
              <a:rPr lang="en-US" sz="2400" dirty="0" smtClean="0">
                <a:solidFill>
                  <a:schemeClr val="bg1"/>
                </a:solidFill>
                <a:latin typeface="Rockwell" panose="02060603020205020403" pitchFamily="18" charset="0"/>
              </a:rPr>
              <a:t>Assess for fluid overload &amp; CHF</a:t>
            </a:r>
            <a:endParaRPr lang="en-US" sz="240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375378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785" y="1323833"/>
            <a:ext cx="11641540" cy="1200329"/>
          </a:xfrm>
          <a:prstGeom prst="rect">
            <a:avLst/>
          </a:prstGeom>
          <a:solidFill>
            <a:srgbClr val="2969A3"/>
          </a:solidFill>
        </p:spPr>
        <p:txBody>
          <a:bodyPr wrap="square" rtlCol="0">
            <a:spAutoFit/>
          </a:bodyPr>
          <a:lstStyle/>
          <a:p>
            <a:pPr algn="ctr"/>
            <a:r>
              <a:rPr lang="en-US" sz="2400" dirty="0" smtClean="0">
                <a:solidFill>
                  <a:schemeClr val="bg1"/>
                </a:solidFill>
                <a:latin typeface="Rockwell" panose="02060603020205020403" pitchFamily="18" charset="0"/>
              </a:rPr>
              <a:t>150 multiple choice questions, 125 which will be scored</a:t>
            </a:r>
          </a:p>
          <a:p>
            <a:pPr algn="ctr"/>
            <a:r>
              <a:rPr lang="en-US" sz="2400" dirty="0" smtClean="0">
                <a:solidFill>
                  <a:schemeClr val="bg1"/>
                </a:solidFill>
                <a:latin typeface="Rockwell" panose="02060603020205020403" pitchFamily="18" charset="0"/>
              </a:rPr>
              <a:t>25 questions remain unscored and used by the AACN to plan for future exams</a:t>
            </a:r>
          </a:p>
          <a:p>
            <a:pPr algn="ctr"/>
            <a:r>
              <a:rPr lang="en-US" sz="2400" dirty="0" smtClean="0">
                <a:solidFill>
                  <a:schemeClr val="bg1"/>
                </a:solidFill>
                <a:latin typeface="Rockwell" panose="02060603020205020403" pitchFamily="18" charset="0"/>
              </a:rPr>
              <a:t>You will receive your score immediately upon completion</a:t>
            </a:r>
          </a:p>
        </p:txBody>
      </p:sp>
      <p:sp>
        <p:nvSpPr>
          <p:cNvPr id="3" name="TextBox 2"/>
          <p:cNvSpPr txBox="1"/>
          <p:nvPr/>
        </p:nvSpPr>
        <p:spPr>
          <a:xfrm>
            <a:off x="1705970" y="2920621"/>
            <a:ext cx="8775510" cy="523220"/>
          </a:xfrm>
          <a:prstGeom prst="rect">
            <a:avLst/>
          </a:prstGeom>
          <a:solidFill>
            <a:srgbClr val="2969A3"/>
          </a:solidFill>
        </p:spPr>
        <p:txBody>
          <a:bodyPr wrap="square" rtlCol="0">
            <a:spAutoFit/>
          </a:bodyPr>
          <a:lstStyle/>
          <a:p>
            <a:pPr algn="ctr"/>
            <a:r>
              <a:rPr lang="en-US" sz="2800" dirty="0" smtClean="0">
                <a:latin typeface="Rockwell" panose="02060603020205020403" pitchFamily="18" charset="0"/>
              </a:rPr>
              <a:t>Avoid mental fatigue: practice, practice, practice! </a:t>
            </a:r>
            <a:endParaRPr lang="en-US" sz="2800" dirty="0">
              <a:latin typeface="Rockwell" panose="02060603020205020403" pitchFamily="18" charset="0"/>
            </a:endParaRPr>
          </a:p>
        </p:txBody>
      </p:sp>
    </p:spTree>
    <p:extLst>
      <p:ext uri="{BB962C8B-B14F-4D97-AF65-F5344CB8AC3E}">
        <p14:creationId xmlns:p14="http://schemas.microsoft.com/office/powerpoint/2010/main" val="2035235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025" y="384327"/>
            <a:ext cx="3468925" cy="499915"/>
          </a:xfrm>
          <a:prstGeom prst="rect">
            <a:avLst/>
          </a:prstGeom>
        </p:spPr>
      </p:pic>
      <p:sp>
        <p:nvSpPr>
          <p:cNvPr id="4" name="TextBox 3"/>
          <p:cNvSpPr txBox="1"/>
          <p:nvPr/>
        </p:nvSpPr>
        <p:spPr>
          <a:xfrm>
            <a:off x="0" y="1167618"/>
            <a:ext cx="12192000" cy="523220"/>
          </a:xfrm>
          <a:prstGeom prst="rect">
            <a:avLst/>
          </a:prstGeom>
          <a:solidFill>
            <a:srgbClr val="2969A3"/>
          </a:solidFill>
        </p:spPr>
        <p:txBody>
          <a:bodyPr wrap="square" rtlCol="0">
            <a:spAutoFit/>
          </a:bodyPr>
          <a:lstStyle/>
          <a:p>
            <a:pPr algn="ctr"/>
            <a:r>
              <a:rPr lang="en-US" sz="2800" dirty="0" smtClean="0">
                <a:solidFill>
                  <a:schemeClr val="bg1"/>
                </a:solidFill>
                <a:latin typeface="Rockwell" panose="02060603020205020403" pitchFamily="18" charset="0"/>
              </a:rPr>
              <a:t>Diabetes Insipidus (DI)</a:t>
            </a:r>
            <a:endParaRPr lang="en-US" sz="2800" dirty="0">
              <a:solidFill>
                <a:schemeClr val="bg1"/>
              </a:solidFill>
              <a:latin typeface="Rockwell" panose="02060603020205020403" pitchFamily="18" charset="0"/>
            </a:endParaRPr>
          </a:p>
        </p:txBody>
      </p:sp>
      <p:sp>
        <p:nvSpPr>
          <p:cNvPr id="5" name="TextBox 4"/>
          <p:cNvSpPr txBox="1"/>
          <p:nvPr/>
        </p:nvSpPr>
        <p:spPr>
          <a:xfrm>
            <a:off x="4164037" y="2082018"/>
            <a:ext cx="3671668" cy="461665"/>
          </a:xfrm>
          <a:prstGeom prst="rect">
            <a:avLst/>
          </a:prstGeom>
          <a:noFill/>
        </p:spPr>
        <p:txBody>
          <a:bodyPr wrap="square" rtlCol="0">
            <a:spAutoFit/>
          </a:bodyPr>
          <a:lstStyle/>
          <a:p>
            <a:pPr algn="ctr"/>
            <a:r>
              <a:rPr lang="en-US" sz="2400" dirty="0" smtClean="0">
                <a:solidFill>
                  <a:srgbClr val="2969A3"/>
                </a:solidFill>
                <a:latin typeface="Rockwell" panose="02060603020205020403" pitchFamily="18" charset="0"/>
              </a:rPr>
              <a:t>No ADH</a:t>
            </a:r>
            <a:endParaRPr lang="en-US" sz="2400" dirty="0">
              <a:solidFill>
                <a:srgbClr val="2969A3"/>
              </a:solidFill>
              <a:latin typeface="Rockwell" panose="02060603020205020403" pitchFamily="18" charset="0"/>
            </a:endParaRPr>
          </a:p>
        </p:txBody>
      </p:sp>
      <p:pic>
        <p:nvPicPr>
          <p:cNvPr id="6" name="Picture 5"/>
          <p:cNvPicPr>
            <a:picLocks noChangeAspect="1"/>
          </p:cNvPicPr>
          <p:nvPr/>
        </p:nvPicPr>
        <p:blipFill>
          <a:blip r:embed="rId3"/>
          <a:stretch>
            <a:fillRect/>
          </a:stretch>
        </p:blipFill>
        <p:spPr>
          <a:xfrm>
            <a:off x="5169327" y="2543683"/>
            <a:ext cx="1853345" cy="2469094"/>
          </a:xfrm>
          <a:prstGeom prst="rect">
            <a:avLst/>
          </a:prstGeom>
        </p:spPr>
      </p:pic>
      <p:sp>
        <p:nvSpPr>
          <p:cNvPr id="7" name="TextBox 6"/>
          <p:cNvSpPr txBox="1"/>
          <p:nvPr/>
        </p:nvSpPr>
        <p:spPr>
          <a:xfrm>
            <a:off x="2363372" y="4670474"/>
            <a:ext cx="2616591" cy="646331"/>
          </a:xfrm>
          <a:prstGeom prst="rect">
            <a:avLst/>
          </a:prstGeom>
          <a:solidFill>
            <a:srgbClr val="2969A3"/>
          </a:solidFill>
        </p:spPr>
        <p:txBody>
          <a:bodyPr wrap="square" rtlCol="0">
            <a:spAutoFit/>
          </a:bodyPr>
          <a:lstStyle/>
          <a:p>
            <a:pPr algn="ctr"/>
            <a:r>
              <a:rPr lang="en-US" dirty="0" smtClean="0">
                <a:solidFill>
                  <a:schemeClr val="bg1"/>
                </a:solidFill>
                <a:latin typeface="Rockwell" panose="02060603020205020403" pitchFamily="18" charset="0"/>
              </a:rPr>
              <a:t>Increased Na Levels</a:t>
            </a:r>
          </a:p>
          <a:p>
            <a:pPr algn="ctr"/>
            <a:r>
              <a:rPr lang="en-US" dirty="0" smtClean="0">
                <a:solidFill>
                  <a:schemeClr val="bg1"/>
                </a:solidFill>
                <a:latin typeface="Rockwell" panose="02060603020205020403" pitchFamily="18" charset="0"/>
              </a:rPr>
              <a:t>Hypernatremia</a:t>
            </a:r>
            <a:endParaRPr lang="en-US" dirty="0">
              <a:solidFill>
                <a:schemeClr val="bg1"/>
              </a:solidFill>
              <a:latin typeface="Rockwell" panose="02060603020205020403" pitchFamily="18" charset="0"/>
            </a:endParaRPr>
          </a:p>
        </p:txBody>
      </p:sp>
      <p:sp>
        <p:nvSpPr>
          <p:cNvPr id="8" name="TextBox 7"/>
          <p:cNvSpPr txBox="1"/>
          <p:nvPr/>
        </p:nvSpPr>
        <p:spPr>
          <a:xfrm>
            <a:off x="4979963" y="5767753"/>
            <a:ext cx="2497565" cy="369332"/>
          </a:xfrm>
          <a:prstGeom prst="rect">
            <a:avLst/>
          </a:prstGeom>
          <a:solidFill>
            <a:srgbClr val="2969A3"/>
          </a:solidFill>
        </p:spPr>
        <p:txBody>
          <a:bodyPr wrap="square" rtlCol="0">
            <a:spAutoFit/>
          </a:bodyPr>
          <a:lstStyle/>
          <a:p>
            <a:pPr algn="ctr"/>
            <a:r>
              <a:rPr lang="en-US" dirty="0" smtClean="0">
                <a:solidFill>
                  <a:schemeClr val="bg1"/>
                </a:solidFill>
                <a:latin typeface="Rockwell" panose="02060603020205020403" pitchFamily="18" charset="0"/>
              </a:rPr>
              <a:t>Increased Osmolarity</a:t>
            </a:r>
            <a:endParaRPr lang="en-US" dirty="0">
              <a:solidFill>
                <a:schemeClr val="bg1"/>
              </a:solidFill>
              <a:latin typeface="Rockwell" panose="02060603020205020403" pitchFamily="18" charset="0"/>
            </a:endParaRPr>
          </a:p>
        </p:txBody>
      </p:sp>
      <p:sp>
        <p:nvSpPr>
          <p:cNvPr id="9" name="TextBox 8"/>
          <p:cNvSpPr txBox="1"/>
          <p:nvPr/>
        </p:nvSpPr>
        <p:spPr>
          <a:xfrm>
            <a:off x="7230794" y="4797083"/>
            <a:ext cx="2940148" cy="646331"/>
          </a:xfrm>
          <a:prstGeom prst="rect">
            <a:avLst/>
          </a:prstGeom>
          <a:solidFill>
            <a:srgbClr val="2969A3"/>
          </a:solidFill>
        </p:spPr>
        <p:txBody>
          <a:bodyPr wrap="square" rtlCol="0">
            <a:spAutoFit/>
          </a:bodyPr>
          <a:lstStyle/>
          <a:p>
            <a:pPr algn="ctr"/>
            <a:r>
              <a:rPr lang="en-US" dirty="0" smtClean="0">
                <a:solidFill>
                  <a:schemeClr val="bg1"/>
                </a:solidFill>
                <a:latin typeface="Rockwell" panose="02060603020205020403" pitchFamily="18" charset="0"/>
              </a:rPr>
              <a:t>Increased Urinary Output (6-24L/day)</a:t>
            </a:r>
            <a:endParaRPr lang="en-US" dirty="0">
              <a:solidFill>
                <a:schemeClr val="bg1"/>
              </a:solidFill>
              <a:latin typeface="Rockwell" panose="02060603020205020403" pitchFamily="18" charset="0"/>
            </a:endParaRPr>
          </a:p>
        </p:txBody>
      </p:sp>
      <p:cxnSp>
        <p:nvCxnSpPr>
          <p:cNvPr id="11" name="Straight Arrow Connector 10"/>
          <p:cNvCxnSpPr>
            <a:stCxn id="6" idx="1"/>
          </p:cNvCxnSpPr>
          <p:nvPr/>
        </p:nvCxnSpPr>
        <p:spPr>
          <a:xfrm flipH="1">
            <a:off x="4389120" y="3778230"/>
            <a:ext cx="780207" cy="6671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p:cNvCxnSpPr>
          <p:nvPr/>
        </p:nvCxnSpPr>
        <p:spPr>
          <a:xfrm>
            <a:off x="7022672" y="3778230"/>
            <a:ext cx="658288" cy="7797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077243" y="4670474"/>
            <a:ext cx="0" cy="10972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29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025" y="384327"/>
            <a:ext cx="3468925" cy="499915"/>
          </a:xfrm>
          <a:prstGeom prst="rect">
            <a:avLst/>
          </a:prstGeom>
        </p:spPr>
      </p:pic>
      <p:sp>
        <p:nvSpPr>
          <p:cNvPr id="4" name="TextBox 3"/>
          <p:cNvSpPr txBox="1"/>
          <p:nvPr/>
        </p:nvSpPr>
        <p:spPr>
          <a:xfrm>
            <a:off x="0" y="1167618"/>
            <a:ext cx="12192000" cy="523220"/>
          </a:xfrm>
          <a:prstGeom prst="rect">
            <a:avLst/>
          </a:prstGeom>
          <a:solidFill>
            <a:srgbClr val="2969A3"/>
          </a:solidFill>
        </p:spPr>
        <p:txBody>
          <a:bodyPr wrap="square" rtlCol="0">
            <a:spAutoFit/>
          </a:bodyPr>
          <a:lstStyle/>
          <a:p>
            <a:pPr algn="ctr"/>
            <a:r>
              <a:rPr lang="en-US" sz="2800" dirty="0">
                <a:solidFill>
                  <a:prstClr val="white"/>
                </a:solidFill>
                <a:latin typeface="Rockwell" panose="02060603020205020403" pitchFamily="18" charset="0"/>
              </a:rPr>
              <a:t>Diabetes Insipidus (DI)</a:t>
            </a:r>
          </a:p>
        </p:txBody>
      </p:sp>
      <p:sp>
        <p:nvSpPr>
          <p:cNvPr id="3" name="TextBox 2"/>
          <p:cNvSpPr txBox="1"/>
          <p:nvPr/>
        </p:nvSpPr>
        <p:spPr>
          <a:xfrm>
            <a:off x="4031017" y="1814009"/>
            <a:ext cx="4129966" cy="830997"/>
          </a:xfrm>
          <a:prstGeom prst="rect">
            <a:avLst/>
          </a:prstGeom>
          <a:noFill/>
        </p:spPr>
        <p:txBody>
          <a:bodyPr wrap="square" rtlCol="0">
            <a:spAutoFit/>
          </a:bodyPr>
          <a:lstStyle/>
          <a:p>
            <a:pPr algn="ctr"/>
            <a:r>
              <a:rPr lang="en-US" sz="3600" dirty="0" smtClean="0">
                <a:solidFill>
                  <a:srgbClr val="2969A3"/>
                </a:solidFill>
                <a:latin typeface="Rockwell" panose="02060603020205020403" pitchFamily="18" charset="0"/>
              </a:rPr>
              <a:t>Causes</a:t>
            </a:r>
          </a:p>
          <a:p>
            <a:pPr algn="ctr"/>
            <a:r>
              <a:rPr lang="en-US" sz="1200" dirty="0" smtClean="0">
                <a:solidFill>
                  <a:srgbClr val="2969A3"/>
                </a:solidFill>
                <a:latin typeface="Rockwell" panose="02060603020205020403" pitchFamily="18" charset="0"/>
              </a:rPr>
              <a:t>(Many causes; only need to know 2 for the exam</a:t>
            </a:r>
            <a:r>
              <a:rPr lang="en-US" sz="1200" dirty="0" smtClean="0">
                <a:solidFill>
                  <a:srgbClr val="2969A3"/>
                </a:solidFill>
                <a:latin typeface="Rockwell" panose="02060603020205020403" pitchFamily="18" charset="0"/>
                <a:sym typeface="Wingdings" panose="05000000000000000000" pitchFamily="2" charset="2"/>
              </a:rPr>
              <a:t>)</a:t>
            </a:r>
            <a:r>
              <a:rPr lang="en-US" sz="1200" dirty="0" smtClean="0">
                <a:solidFill>
                  <a:srgbClr val="2969A3"/>
                </a:solidFill>
                <a:latin typeface="Rockwell" panose="02060603020205020403" pitchFamily="18" charset="0"/>
              </a:rPr>
              <a:t> </a:t>
            </a:r>
            <a:endParaRPr lang="en-US" sz="1200" dirty="0">
              <a:solidFill>
                <a:srgbClr val="2969A3"/>
              </a:solidFill>
              <a:latin typeface="Rockwell" panose="02060603020205020403" pitchFamily="18" charset="0"/>
            </a:endParaRPr>
          </a:p>
        </p:txBody>
      </p:sp>
      <p:pic>
        <p:nvPicPr>
          <p:cNvPr id="5" name="Picture 4"/>
          <p:cNvPicPr>
            <a:picLocks noChangeAspect="1"/>
          </p:cNvPicPr>
          <p:nvPr/>
        </p:nvPicPr>
        <p:blipFill>
          <a:blip r:embed="rId3"/>
          <a:stretch>
            <a:fillRect/>
          </a:stretch>
        </p:blipFill>
        <p:spPr>
          <a:xfrm>
            <a:off x="1340977" y="2645006"/>
            <a:ext cx="1554615" cy="1963082"/>
          </a:xfrm>
          <a:prstGeom prst="rect">
            <a:avLst/>
          </a:prstGeom>
        </p:spPr>
      </p:pic>
      <p:pic>
        <p:nvPicPr>
          <p:cNvPr id="6" name="Picture 5"/>
          <p:cNvPicPr>
            <a:picLocks noChangeAspect="1"/>
          </p:cNvPicPr>
          <p:nvPr/>
        </p:nvPicPr>
        <p:blipFill>
          <a:blip r:embed="rId4"/>
          <a:stretch>
            <a:fillRect/>
          </a:stretch>
        </p:blipFill>
        <p:spPr>
          <a:xfrm>
            <a:off x="7752642" y="2682060"/>
            <a:ext cx="1174407" cy="1926028"/>
          </a:xfrm>
          <a:prstGeom prst="rect">
            <a:avLst/>
          </a:prstGeom>
        </p:spPr>
      </p:pic>
      <p:sp>
        <p:nvSpPr>
          <p:cNvPr id="7" name="TextBox 6"/>
          <p:cNvSpPr txBox="1"/>
          <p:nvPr/>
        </p:nvSpPr>
        <p:spPr>
          <a:xfrm>
            <a:off x="3136590" y="3390314"/>
            <a:ext cx="2475914" cy="461665"/>
          </a:xfrm>
          <a:prstGeom prst="rect">
            <a:avLst/>
          </a:prstGeom>
          <a:noFill/>
        </p:spPr>
        <p:txBody>
          <a:bodyPr wrap="square" rtlCol="0">
            <a:spAutoFit/>
          </a:bodyPr>
          <a:lstStyle/>
          <a:p>
            <a:r>
              <a:rPr lang="en-US" sz="2400" dirty="0" smtClean="0">
                <a:solidFill>
                  <a:srgbClr val="2969A3"/>
                </a:solidFill>
                <a:latin typeface="Rockwell" panose="02060603020205020403" pitchFamily="18" charset="0"/>
              </a:rPr>
              <a:t>Head Problem</a:t>
            </a:r>
            <a:endParaRPr lang="en-US" sz="2400" dirty="0">
              <a:solidFill>
                <a:srgbClr val="2969A3"/>
              </a:solidFill>
              <a:latin typeface="Rockwell" panose="02060603020205020403" pitchFamily="18" charset="0"/>
            </a:endParaRPr>
          </a:p>
        </p:txBody>
      </p:sp>
      <p:sp>
        <p:nvSpPr>
          <p:cNvPr id="8" name="TextBox 7"/>
          <p:cNvSpPr txBox="1"/>
          <p:nvPr/>
        </p:nvSpPr>
        <p:spPr>
          <a:xfrm>
            <a:off x="9152132" y="3390313"/>
            <a:ext cx="2116090" cy="461665"/>
          </a:xfrm>
          <a:prstGeom prst="rect">
            <a:avLst/>
          </a:prstGeom>
          <a:noFill/>
        </p:spPr>
        <p:txBody>
          <a:bodyPr wrap="square" rtlCol="0">
            <a:spAutoFit/>
          </a:bodyPr>
          <a:lstStyle/>
          <a:p>
            <a:r>
              <a:rPr lang="en-US" sz="2400" dirty="0" smtClean="0">
                <a:solidFill>
                  <a:srgbClr val="2969A3"/>
                </a:solidFill>
                <a:latin typeface="Rockwell" panose="02060603020205020403" pitchFamily="18" charset="0"/>
              </a:rPr>
              <a:t>Dilantin</a:t>
            </a:r>
            <a:endParaRPr lang="en-US" sz="2400" dirty="0">
              <a:solidFill>
                <a:srgbClr val="2969A3"/>
              </a:solidFill>
              <a:latin typeface="Rockwell" panose="02060603020205020403" pitchFamily="18" charset="0"/>
            </a:endParaRPr>
          </a:p>
        </p:txBody>
      </p:sp>
    </p:spTree>
    <p:extLst>
      <p:ext uri="{BB962C8B-B14F-4D97-AF65-F5344CB8AC3E}">
        <p14:creationId xmlns:p14="http://schemas.microsoft.com/office/powerpoint/2010/main" val="341595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3025" y="384327"/>
            <a:ext cx="3468925" cy="499915"/>
          </a:xfrm>
          <a:prstGeom prst="rect">
            <a:avLst/>
          </a:prstGeom>
        </p:spPr>
      </p:pic>
      <p:sp>
        <p:nvSpPr>
          <p:cNvPr id="4" name="TextBox 3"/>
          <p:cNvSpPr txBox="1"/>
          <p:nvPr/>
        </p:nvSpPr>
        <p:spPr>
          <a:xfrm>
            <a:off x="0" y="1167618"/>
            <a:ext cx="12192000" cy="523220"/>
          </a:xfrm>
          <a:prstGeom prst="rect">
            <a:avLst/>
          </a:prstGeom>
          <a:solidFill>
            <a:srgbClr val="2969A3"/>
          </a:solidFill>
        </p:spPr>
        <p:txBody>
          <a:bodyPr wrap="square" rtlCol="0">
            <a:spAutoFit/>
          </a:bodyPr>
          <a:lstStyle/>
          <a:p>
            <a:pPr algn="ctr"/>
            <a:r>
              <a:rPr lang="en-US" sz="2800" dirty="0">
                <a:solidFill>
                  <a:prstClr val="white"/>
                </a:solidFill>
                <a:latin typeface="Rockwell" panose="02060603020205020403" pitchFamily="18" charset="0"/>
              </a:rPr>
              <a:t>Diabetes Insipidus (DI)</a:t>
            </a:r>
          </a:p>
        </p:txBody>
      </p:sp>
      <p:sp>
        <p:nvSpPr>
          <p:cNvPr id="5" name="TextBox 4"/>
          <p:cNvSpPr txBox="1"/>
          <p:nvPr/>
        </p:nvSpPr>
        <p:spPr>
          <a:xfrm>
            <a:off x="2424332" y="2391508"/>
            <a:ext cx="7343336" cy="3046988"/>
          </a:xfrm>
          <a:prstGeom prst="rect">
            <a:avLst/>
          </a:prstGeom>
          <a:solidFill>
            <a:srgbClr val="2969A3"/>
          </a:solidFill>
        </p:spPr>
        <p:txBody>
          <a:bodyPr wrap="square" rtlCol="0">
            <a:spAutoFit/>
          </a:bodyPr>
          <a:lstStyle/>
          <a:p>
            <a:pPr algn="ctr"/>
            <a:r>
              <a:rPr lang="en-US" sz="2400" dirty="0" smtClean="0">
                <a:solidFill>
                  <a:schemeClr val="bg1"/>
                </a:solidFill>
                <a:latin typeface="Rockwell" panose="02060603020205020403" pitchFamily="18" charset="0"/>
              </a:rPr>
              <a:t>ADH</a:t>
            </a:r>
          </a:p>
          <a:p>
            <a:pPr algn="ctr"/>
            <a:endParaRPr lang="en-US" sz="2400" dirty="0">
              <a:solidFill>
                <a:schemeClr val="bg1"/>
              </a:solidFill>
              <a:latin typeface="Rockwell" panose="02060603020205020403" pitchFamily="18" charset="0"/>
            </a:endParaRPr>
          </a:p>
          <a:p>
            <a:pPr algn="ctr"/>
            <a:r>
              <a:rPr lang="en-US" sz="2400" dirty="0" smtClean="0">
                <a:solidFill>
                  <a:schemeClr val="bg1"/>
                </a:solidFill>
                <a:latin typeface="Rockwell" panose="02060603020205020403" pitchFamily="18" charset="0"/>
              </a:rPr>
              <a:t>Na+ Levels</a:t>
            </a:r>
          </a:p>
          <a:p>
            <a:pPr algn="ctr"/>
            <a:endParaRPr lang="en-US" sz="2400" dirty="0">
              <a:solidFill>
                <a:schemeClr val="bg1"/>
              </a:solidFill>
              <a:latin typeface="Rockwell" panose="02060603020205020403" pitchFamily="18" charset="0"/>
            </a:endParaRPr>
          </a:p>
          <a:p>
            <a:pPr algn="ctr"/>
            <a:r>
              <a:rPr lang="en-US" sz="2400" dirty="0" smtClean="0">
                <a:solidFill>
                  <a:schemeClr val="bg1"/>
                </a:solidFill>
                <a:latin typeface="Rockwell" panose="02060603020205020403" pitchFamily="18" charset="0"/>
              </a:rPr>
              <a:t>Serum Osmolality</a:t>
            </a:r>
          </a:p>
          <a:p>
            <a:pPr algn="ctr"/>
            <a:endParaRPr lang="en-US" sz="2400" dirty="0">
              <a:solidFill>
                <a:schemeClr val="bg1"/>
              </a:solidFill>
              <a:latin typeface="Rockwell" panose="02060603020205020403" pitchFamily="18" charset="0"/>
            </a:endParaRPr>
          </a:p>
          <a:p>
            <a:pPr algn="ctr"/>
            <a:r>
              <a:rPr lang="en-US" sz="2400" dirty="0" smtClean="0">
                <a:solidFill>
                  <a:schemeClr val="bg1"/>
                </a:solidFill>
                <a:latin typeface="Rockwell" panose="02060603020205020403" pitchFamily="18" charset="0"/>
              </a:rPr>
              <a:t>Urinary Output (1.001-1.005)</a:t>
            </a:r>
          </a:p>
          <a:p>
            <a:pPr algn="ctr"/>
            <a:endParaRPr lang="en-US" sz="2400" dirty="0" smtClean="0">
              <a:solidFill>
                <a:schemeClr val="bg1"/>
              </a:solidFill>
              <a:latin typeface="Rockwell" panose="02060603020205020403" pitchFamily="18" charset="0"/>
            </a:endParaRPr>
          </a:p>
        </p:txBody>
      </p:sp>
      <p:sp>
        <p:nvSpPr>
          <p:cNvPr id="6" name="Down Arrow 5"/>
          <p:cNvSpPr/>
          <p:nvPr/>
        </p:nvSpPr>
        <p:spPr>
          <a:xfrm>
            <a:off x="5247249" y="2504049"/>
            <a:ext cx="464234" cy="37982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4754880" y="3137095"/>
            <a:ext cx="492369" cy="422031"/>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4325558" y="3851695"/>
            <a:ext cx="530398" cy="438950"/>
          </a:xfrm>
          <a:prstGeom prst="rect">
            <a:avLst/>
          </a:prstGeom>
        </p:spPr>
      </p:pic>
      <p:pic>
        <p:nvPicPr>
          <p:cNvPr id="9" name="Picture 8"/>
          <p:cNvPicPr>
            <a:picLocks noChangeAspect="1"/>
          </p:cNvPicPr>
          <p:nvPr/>
        </p:nvPicPr>
        <p:blipFill>
          <a:blip r:embed="rId4"/>
          <a:stretch>
            <a:fillRect/>
          </a:stretch>
        </p:blipFill>
        <p:spPr>
          <a:xfrm>
            <a:off x="3481497" y="4517821"/>
            <a:ext cx="530398" cy="438950"/>
          </a:xfrm>
          <a:prstGeom prst="rect">
            <a:avLst/>
          </a:prstGeom>
        </p:spPr>
      </p:pic>
    </p:spTree>
    <p:extLst>
      <p:ext uri="{BB962C8B-B14F-4D97-AF65-F5344CB8AC3E}">
        <p14:creationId xmlns:p14="http://schemas.microsoft.com/office/powerpoint/2010/main" val="4073084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3025" y="384327"/>
            <a:ext cx="3468925" cy="499915"/>
          </a:xfrm>
          <a:prstGeom prst="rect">
            <a:avLst/>
          </a:prstGeom>
        </p:spPr>
      </p:pic>
      <p:sp>
        <p:nvSpPr>
          <p:cNvPr id="4" name="TextBox 3"/>
          <p:cNvSpPr txBox="1"/>
          <p:nvPr/>
        </p:nvSpPr>
        <p:spPr>
          <a:xfrm>
            <a:off x="0" y="1167618"/>
            <a:ext cx="12192000" cy="523220"/>
          </a:xfrm>
          <a:prstGeom prst="rect">
            <a:avLst/>
          </a:prstGeom>
          <a:solidFill>
            <a:srgbClr val="2969A3"/>
          </a:solidFill>
        </p:spPr>
        <p:txBody>
          <a:bodyPr wrap="square" rtlCol="0">
            <a:spAutoFit/>
          </a:bodyPr>
          <a:lstStyle/>
          <a:p>
            <a:pPr algn="ctr"/>
            <a:r>
              <a:rPr lang="en-US" sz="2800" dirty="0">
                <a:solidFill>
                  <a:prstClr val="white"/>
                </a:solidFill>
                <a:latin typeface="Rockwell" panose="02060603020205020403" pitchFamily="18" charset="0"/>
              </a:rPr>
              <a:t>Diabetes Insipidus (DI)</a:t>
            </a:r>
          </a:p>
        </p:txBody>
      </p:sp>
      <p:sp>
        <p:nvSpPr>
          <p:cNvPr id="3" name="TextBox 2"/>
          <p:cNvSpPr txBox="1"/>
          <p:nvPr/>
        </p:nvSpPr>
        <p:spPr>
          <a:xfrm>
            <a:off x="4276578" y="1955409"/>
            <a:ext cx="3249637" cy="523220"/>
          </a:xfrm>
          <a:prstGeom prst="rect">
            <a:avLst/>
          </a:prstGeom>
          <a:noFill/>
        </p:spPr>
        <p:txBody>
          <a:bodyPr wrap="square" rtlCol="0">
            <a:spAutoFit/>
          </a:bodyPr>
          <a:lstStyle/>
          <a:p>
            <a:pPr algn="ctr"/>
            <a:r>
              <a:rPr lang="en-US" sz="2800" dirty="0" smtClean="0">
                <a:latin typeface="Rockwell" panose="02060603020205020403" pitchFamily="18" charset="0"/>
              </a:rPr>
              <a:t>Complication</a:t>
            </a:r>
            <a:endParaRPr lang="en-US" sz="2800" dirty="0">
              <a:latin typeface="Rockwell" panose="02060603020205020403" pitchFamily="18" charset="0"/>
            </a:endParaRPr>
          </a:p>
        </p:txBody>
      </p:sp>
      <p:sp>
        <p:nvSpPr>
          <p:cNvPr id="7" name="TextBox 6"/>
          <p:cNvSpPr txBox="1"/>
          <p:nvPr/>
        </p:nvSpPr>
        <p:spPr>
          <a:xfrm>
            <a:off x="7526215" y="5416062"/>
            <a:ext cx="3882683" cy="523220"/>
          </a:xfrm>
          <a:prstGeom prst="rect">
            <a:avLst/>
          </a:prstGeom>
          <a:noFill/>
        </p:spPr>
        <p:txBody>
          <a:bodyPr wrap="square" rtlCol="0">
            <a:spAutoFit/>
          </a:bodyPr>
          <a:lstStyle/>
          <a:p>
            <a:r>
              <a:rPr lang="en-US" sz="2800" dirty="0" smtClean="0">
                <a:latin typeface="Rockwell" panose="02060603020205020403" pitchFamily="18" charset="0"/>
              </a:rPr>
              <a:t>Hypovolemic Shock</a:t>
            </a:r>
            <a:endParaRPr lang="en-US" sz="2800" dirty="0">
              <a:latin typeface="Rockwell" panose="02060603020205020403" pitchFamily="18" charset="0"/>
            </a:endParaRPr>
          </a:p>
        </p:txBody>
      </p:sp>
      <p:pic>
        <p:nvPicPr>
          <p:cNvPr id="8" name="Picture 7"/>
          <p:cNvPicPr>
            <a:picLocks noChangeAspect="1"/>
          </p:cNvPicPr>
          <p:nvPr/>
        </p:nvPicPr>
        <p:blipFill>
          <a:blip r:embed="rId4"/>
          <a:stretch>
            <a:fillRect/>
          </a:stretch>
        </p:blipFill>
        <p:spPr>
          <a:xfrm>
            <a:off x="3535175" y="2478629"/>
            <a:ext cx="3991040" cy="4022498"/>
          </a:xfrm>
          <a:prstGeom prst="rect">
            <a:avLst/>
          </a:prstGeom>
        </p:spPr>
      </p:pic>
    </p:spTree>
    <p:extLst>
      <p:ext uri="{BB962C8B-B14F-4D97-AF65-F5344CB8AC3E}">
        <p14:creationId xmlns:p14="http://schemas.microsoft.com/office/powerpoint/2010/main" val="1927001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9364" y="393639"/>
            <a:ext cx="3468925" cy="499915"/>
          </a:xfrm>
          <a:prstGeom prst="rect">
            <a:avLst/>
          </a:prstGeom>
        </p:spPr>
      </p:pic>
      <p:sp>
        <p:nvSpPr>
          <p:cNvPr id="3" name="TextBox 2"/>
          <p:cNvSpPr txBox="1"/>
          <p:nvPr/>
        </p:nvSpPr>
        <p:spPr>
          <a:xfrm>
            <a:off x="0" y="1252025"/>
            <a:ext cx="12192000" cy="523220"/>
          </a:xfrm>
          <a:prstGeom prst="rect">
            <a:avLst/>
          </a:prstGeom>
          <a:solidFill>
            <a:srgbClr val="2969A3"/>
          </a:solidFill>
        </p:spPr>
        <p:txBody>
          <a:bodyPr wrap="square" rtlCol="0">
            <a:spAutoFit/>
          </a:bodyPr>
          <a:lstStyle/>
          <a:p>
            <a:pPr algn="ctr"/>
            <a:r>
              <a:rPr lang="en-US" sz="2800" dirty="0" smtClean="0">
                <a:solidFill>
                  <a:schemeClr val="bg1"/>
                </a:solidFill>
                <a:latin typeface="Rockwell" panose="02060603020205020403" pitchFamily="18" charset="0"/>
              </a:rPr>
              <a:t>Diabetes Insipidus (DI)</a:t>
            </a:r>
            <a:endParaRPr lang="en-US" sz="2800" dirty="0">
              <a:solidFill>
                <a:schemeClr val="bg1"/>
              </a:solidFill>
              <a:latin typeface="Rockwell" panose="02060603020205020403" pitchFamily="18" charset="0"/>
            </a:endParaRPr>
          </a:p>
        </p:txBody>
      </p:sp>
      <p:sp>
        <p:nvSpPr>
          <p:cNvPr id="4" name="TextBox 3"/>
          <p:cNvSpPr txBox="1"/>
          <p:nvPr/>
        </p:nvSpPr>
        <p:spPr>
          <a:xfrm>
            <a:off x="4232031" y="1902883"/>
            <a:ext cx="3727938" cy="461665"/>
          </a:xfrm>
          <a:prstGeom prst="rect">
            <a:avLst/>
          </a:prstGeom>
          <a:noFill/>
        </p:spPr>
        <p:txBody>
          <a:bodyPr wrap="square" rtlCol="0">
            <a:spAutoFit/>
          </a:bodyPr>
          <a:lstStyle/>
          <a:p>
            <a:pPr algn="ctr"/>
            <a:r>
              <a:rPr lang="en-US" sz="2400" dirty="0" smtClean="0">
                <a:solidFill>
                  <a:srgbClr val="2969A3"/>
                </a:solidFill>
                <a:latin typeface="Rockwell" panose="02060603020205020403" pitchFamily="18" charset="0"/>
              </a:rPr>
              <a:t>TREATMENT</a:t>
            </a:r>
            <a:endParaRPr lang="en-US" sz="2400" dirty="0">
              <a:solidFill>
                <a:srgbClr val="2969A3"/>
              </a:solidFill>
              <a:latin typeface="Rockwell" panose="02060603020205020403" pitchFamily="18" charset="0"/>
            </a:endParaRPr>
          </a:p>
        </p:txBody>
      </p:sp>
      <p:sp>
        <p:nvSpPr>
          <p:cNvPr id="5" name="TextBox 4"/>
          <p:cNvSpPr txBox="1"/>
          <p:nvPr/>
        </p:nvSpPr>
        <p:spPr>
          <a:xfrm>
            <a:off x="4881489" y="2504049"/>
            <a:ext cx="2391508" cy="1015663"/>
          </a:xfrm>
          <a:prstGeom prst="rect">
            <a:avLst/>
          </a:prstGeom>
          <a:solidFill>
            <a:srgbClr val="2969A3"/>
          </a:solidFill>
        </p:spPr>
        <p:txBody>
          <a:bodyPr wrap="square" rtlCol="0">
            <a:spAutoFit/>
          </a:bodyPr>
          <a:lstStyle/>
          <a:p>
            <a:pPr algn="ctr"/>
            <a:r>
              <a:rPr lang="en-US" sz="2000" dirty="0" smtClean="0">
                <a:solidFill>
                  <a:schemeClr val="bg1"/>
                </a:solidFill>
                <a:latin typeface="Rockwell" panose="02060603020205020403" pitchFamily="18" charset="0"/>
              </a:rPr>
              <a:t>Give ADH</a:t>
            </a:r>
          </a:p>
          <a:p>
            <a:pPr algn="ctr"/>
            <a:r>
              <a:rPr lang="en-US" sz="2000" dirty="0" smtClean="0">
                <a:solidFill>
                  <a:schemeClr val="bg1"/>
                </a:solidFill>
                <a:latin typeface="Rockwell" panose="02060603020205020403" pitchFamily="18" charset="0"/>
              </a:rPr>
              <a:t>Pitressin or Vasopressin</a:t>
            </a:r>
            <a:endParaRPr lang="en-US" sz="2000" dirty="0">
              <a:solidFill>
                <a:schemeClr val="bg1"/>
              </a:solidFill>
              <a:latin typeface="Rockwell" panose="02060603020205020403" pitchFamily="18" charset="0"/>
            </a:endParaRPr>
          </a:p>
        </p:txBody>
      </p:sp>
      <p:sp>
        <p:nvSpPr>
          <p:cNvPr id="6" name="TextBox 5"/>
          <p:cNvSpPr txBox="1"/>
          <p:nvPr/>
        </p:nvSpPr>
        <p:spPr>
          <a:xfrm>
            <a:off x="4881489" y="3953022"/>
            <a:ext cx="2391508" cy="1323439"/>
          </a:xfrm>
          <a:prstGeom prst="rect">
            <a:avLst/>
          </a:prstGeom>
          <a:solidFill>
            <a:srgbClr val="2969A3"/>
          </a:solidFill>
        </p:spPr>
        <p:txBody>
          <a:bodyPr wrap="square" rtlCol="0">
            <a:spAutoFit/>
          </a:bodyPr>
          <a:lstStyle/>
          <a:p>
            <a:pPr algn="ctr"/>
            <a:r>
              <a:rPr lang="en-US" sz="2000" dirty="0" smtClean="0">
                <a:solidFill>
                  <a:schemeClr val="bg1"/>
                </a:solidFill>
                <a:latin typeface="Rockwell" panose="02060603020205020403" pitchFamily="18" charset="0"/>
              </a:rPr>
              <a:t>Give fluids to increase intravascular volume</a:t>
            </a:r>
            <a:endParaRPr lang="en-US" sz="2000" dirty="0">
              <a:solidFill>
                <a:schemeClr val="bg1"/>
              </a:solidFill>
              <a:latin typeface="Rockwell" panose="02060603020205020403" pitchFamily="18" charset="0"/>
            </a:endParaRPr>
          </a:p>
        </p:txBody>
      </p:sp>
      <p:sp>
        <p:nvSpPr>
          <p:cNvPr id="7" name="TextBox 6"/>
          <p:cNvSpPr txBox="1"/>
          <p:nvPr/>
        </p:nvSpPr>
        <p:spPr>
          <a:xfrm>
            <a:off x="3108960" y="5655212"/>
            <a:ext cx="5795889" cy="400110"/>
          </a:xfrm>
          <a:prstGeom prst="rect">
            <a:avLst/>
          </a:prstGeom>
          <a:solidFill>
            <a:srgbClr val="2969A3"/>
          </a:solidFill>
        </p:spPr>
        <p:txBody>
          <a:bodyPr wrap="square" rtlCol="0">
            <a:spAutoFit/>
          </a:bodyPr>
          <a:lstStyle/>
          <a:p>
            <a:pPr algn="ctr"/>
            <a:r>
              <a:rPr lang="en-US" sz="2000" dirty="0" smtClean="0">
                <a:solidFill>
                  <a:schemeClr val="bg1"/>
                </a:solidFill>
                <a:latin typeface="Rockwell" panose="02060603020205020403" pitchFamily="18" charset="0"/>
              </a:rPr>
              <a:t>Monitor Urine Specific Gravity</a:t>
            </a:r>
            <a:endParaRPr lang="en-US" sz="2000" dirty="0">
              <a:solidFill>
                <a:schemeClr val="bg1"/>
              </a:solidFill>
              <a:latin typeface="Rockwell" panose="02060603020205020403" pitchFamily="18" charset="0"/>
            </a:endParaRPr>
          </a:p>
        </p:txBody>
      </p:sp>
      <p:pic>
        <p:nvPicPr>
          <p:cNvPr id="9" name="Picture 8"/>
          <p:cNvPicPr>
            <a:picLocks noChangeAspect="1"/>
          </p:cNvPicPr>
          <p:nvPr/>
        </p:nvPicPr>
        <p:blipFill>
          <a:blip r:embed="rId4"/>
          <a:stretch>
            <a:fillRect/>
          </a:stretch>
        </p:blipFill>
        <p:spPr>
          <a:xfrm>
            <a:off x="8789304" y="2304635"/>
            <a:ext cx="2310106" cy="2310106"/>
          </a:xfrm>
          <a:prstGeom prst="rect">
            <a:avLst/>
          </a:prstGeom>
        </p:spPr>
      </p:pic>
      <p:sp>
        <p:nvSpPr>
          <p:cNvPr id="10" name="TextBox 9"/>
          <p:cNvSpPr txBox="1"/>
          <p:nvPr/>
        </p:nvSpPr>
        <p:spPr>
          <a:xfrm>
            <a:off x="8482818" y="4214631"/>
            <a:ext cx="3446585" cy="400110"/>
          </a:xfrm>
          <a:prstGeom prst="rect">
            <a:avLst/>
          </a:prstGeom>
          <a:noFill/>
        </p:spPr>
        <p:txBody>
          <a:bodyPr wrap="square" rtlCol="0">
            <a:spAutoFit/>
          </a:bodyPr>
          <a:lstStyle/>
          <a:p>
            <a:r>
              <a:rPr lang="en-US" sz="2000" dirty="0" smtClean="0">
                <a:latin typeface="Rockwell" panose="02060603020205020403" pitchFamily="18" charset="0"/>
              </a:rPr>
              <a:t>Monitor EKG for Ischemia</a:t>
            </a:r>
            <a:endParaRPr lang="en-US" sz="2000" dirty="0">
              <a:latin typeface="Rockwell" panose="02060603020205020403" pitchFamily="18" charset="0"/>
            </a:endParaRPr>
          </a:p>
        </p:txBody>
      </p:sp>
    </p:spTree>
    <p:extLst>
      <p:ext uri="{BB962C8B-B14F-4D97-AF65-F5344CB8AC3E}">
        <p14:creationId xmlns:p14="http://schemas.microsoft.com/office/powerpoint/2010/main" val="247196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64871"/>
            <a:ext cx="3468925" cy="499915"/>
          </a:xfrm>
          <a:prstGeom prst="rect">
            <a:avLst/>
          </a:prstGeom>
        </p:spPr>
      </p:pic>
      <p:sp>
        <p:nvSpPr>
          <p:cNvPr id="3" name="TextBox 2"/>
          <p:cNvSpPr txBox="1"/>
          <p:nvPr/>
        </p:nvSpPr>
        <p:spPr>
          <a:xfrm>
            <a:off x="0" y="1291771"/>
            <a:ext cx="12192000" cy="461665"/>
          </a:xfrm>
          <a:prstGeom prst="rect">
            <a:avLst/>
          </a:prstGeom>
          <a:solidFill>
            <a:srgbClr val="2969A3"/>
          </a:solidFill>
        </p:spPr>
        <p:txBody>
          <a:bodyPr wrap="square" rtlCol="0">
            <a:spAutoFit/>
          </a:bodyPr>
          <a:lstStyle/>
          <a:p>
            <a:pPr algn="ctr"/>
            <a:r>
              <a:rPr lang="en-US" sz="2400" dirty="0" smtClean="0">
                <a:solidFill>
                  <a:schemeClr val="bg1"/>
                </a:solidFill>
                <a:latin typeface="Rockwell" panose="02060603020205020403" pitchFamily="18" charset="0"/>
              </a:rPr>
              <a:t>HYPOGLYCEMIA</a:t>
            </a:r>
            <a:endParaRPr lang="en-US" sz="2400" dirty="0">
              <a:solidFill>
                <a:schemeClr val="bg1"/>
              </a:solidFill>
              <a:latin typeface="Rockwell" panose="02060603020205020403" pitchFamily="18" charset="0"/>
            </a:endParaRPr>
          </a:p>
        </p:txBody>
      </p:sp>
      <p:pic>
        <p:nvPicPr>
          <p:cNvPr id="4" name="Picture 3"/>
          <p:cNvPicPr>
            <a:picLocks noChangeAspect="1"/>
          </p:cNvPicPr>
          <p:nvPr/>
        </p:nvPicPr>
        <p:blipFill>
          <a:blip r:embed="rId3"/>
          <a:stretch>
            <a:fillRect/>
          </a:stretch>
        </p:blipFill>
        <p:spPr>
          <a:xfrm>
            <a:off x="4188686" y="2322058"/>
            <a:ext cx="3814627" cy="3178856"/>
          </a:xfrm>
          <a:prstGeom prst="rect">
            <a:avLst/>
          </a:prstGeom>
        </p:spPr>
      </p:pic>
      <p:sp>
        <p:nvSpPr>
          <p:cNvPr id="5" name="TextBox 4"/>
          <p:cNvSpPr txBox="1"/>
          <p:nvPr/>
        </p:nvSpPr>
        <p:spPr>
          <a:xfrm>
            <a:off x="609600" y="2664469"/>
            <a:ext cx="3579086" cy="3108543"/>
          </a:xfrm>
          <a:prstGeom prst="rect">
            <a:avLst/>
          </a:prstGeom>
          <a:solidFill>
            <a:srgbClr val="2969A3"/>
          </a:solidFill>
        </p:spPr>
        <p:txBody>
          <a:bodyPr wrap="square" rtlCol="0">
            <a:spAutoFit/>
          </a:bodyPr>
          <a:lstStyle/>
          <a:p>
            <a:pPr algn="ctr"/>
            <a:r>
              <a:rPr lang="en-US" sz="3600" b="1" u="sng" dirty="0" smtClean="0">
                <a:solidFill>
                  <a:schemeClr val="bg1"/>
                </a:solidFill>
                <a:latin typeface="Rockwell" panose="02060603020205020403" pitchFamily="18" charset="0"/>
              </a:rPr>
              <a:t>CVS</a:t>
            </a:r>
          </a:p>
          <a:p>
            <a:pPr algn="ctr"/>
            <a:r>
              <a:rPr lang="en-US" sz="2800" dirty="0" smtClean="0">
                <a:solidFill>
                  <a:schemeClr val="bg1"/>
                </a:solidFill>
                <a:latin typeface="Rockwell" panose="02060603020205020403" pitchFamily="18" charset="0"/>
              </a:rPr>
              <a:t>Tachycardia</a:t>
            </a:r>
          </a:p>
          <a:p>
            <a:pPr algn="ctr"/>
            <a:r>
              <a:rPr lang="en-US" sz="2800" dirty="0" smtClean="0">
                <a:solidFill>
                  <a:schemeClr val="bg1"/>
                </a:solidFill>
                <a:latin typeface="Rockwell" panose="02060603020205020403" pitchFamily="18" charset="0"/>
              </a:rPr>
              <a:t>Palpitations</a:t>
            </a:r>
          </a:p>
          <a:p>
            <a:pPr algn="ctr"/>
            <a:r>
              <a:rPr lang="en-US" sz="2800" dirty="0" smtClean="0">
                <a:solidFill>
                  <a:schemeClr val="bg1"/>
                </a:solidFill>
                <a:latin typeface="Rockwell" panose="02060603020205020403" pitchFamily="18" charset="0"/>
              </a:rPr>
              <a:t>Diaphoresis</a:t>
            </a:r>
          </a:p>
          <a:p>
            <a:pPr algn="ctr"/>
            <a:r>
              <a:rPr lang="en-US" sz="2800" dirty="0" smtClean="0">
                <a:solidFill>
                  <a:schemeClr val="bg1"/>
                </a:solidFill>
                <a:latin typeface="Rockwell" panose="02060603020205020403" pitchFamily="18" charset="0"/>
              </a:rPr>
              <a:t>Irritable</a:t>
            </a:r>
          </a:p>
          <a:p>
            <a:pPr algn="ctr"/>
            <a:r>
              <a:rPr lang="en-US" sz="2800" dirty="0" smtClean="0">
                <a:solidFill>
                  <a:schemeClr val="bg1"/>
                </a:solidFill>
                <a:latin typeface="Rockwell" panose="02060603020205020403" pitchFamily="18" charset="0"/>
              </a:rPr>
              <a:t>Restlessness</a:t>
            </a:r>
          </a:p>
          <a:p>
            <a:pPr algn="ctr"/>
            <a:endParaRPr lang="en-US" sz="2000" dirty="0">
              <a:solidFill>
                <a:schemeClr val="bg1"/>
              </a:solidFill>
              <a:latin typeface="Rockwell" panose="02060603020205020403" pitchFamily="18" charset="0"/>
            </a:endParaRPr>
          </a:p>
        </p:txBody>
      </p:sp>
      <p:sp>
        <p:nvSpPr>
          <p:cNvPr id="6" name="Right Arrow 5"/>
          <p:cNvSpPr/>
          <p:nvPr/>
        </p:nvSpPr>
        <p:spPr>
          <a:xfrm>
            <a:off x="4659086" y="5773012"/>
            <a:ext cx="3004457" cy="80195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003313" y="2664469"/>
            <a:ext cx="3245258" cy="3046988"/>
          </a:xfrm>
          <a:prstGeom prst="rect">
            <a:avLst/>
          </a:prstGeom>
          <a:solidFill>
            <a:srgbClr val="2969A3"/>
          </a:solidFill>
        </p:spPr>
        <p:txBody>
          <a:bodyPr wrap="square" rtlCol="0">
            <a:spAutoFit/>
          </a:bodyPr>
          <a:lstStyle/>
          <a:p>
            <a:pPr algn="ctr"/>
            <a:r>
              <a:rPr lang="en-US" sz="3200" b="1" u="sng" dirty="0" smtClean="0">
                <a:solidFill>
                  <a:schemeClr val="bg1"/>
                </a:solidFill>
                <a:latin typeface="Rockwell" panose="02060603020205020403" pitchFamily="18" charset="0"/>
              </a:rPr>
              <a:t>CNS</a:t>
            </a:r>
          </a:p>
          <a:p>
            <a:pPr algn="ctr"/>
            <a:r>
              <a:rPr lang="en-US" sz="2800" dirty="0" smtClean="0">
                <a:solidFill>
                  <a:schemeClr val="bg1"/>
                </a:solidFill>
                <a:latin typeface="Rockwell" panose="02060603020205020403" pitchFamily="18" charset="0"/>
              </a:rPr>
              <a:t>Confusion</a:t>
            </a:r>
          </a:p>
          <a:p>
            <a:pPr algn="ctr"/>
            <a:r>
              <a:rPr lang="en-US" sz="2800" dirty="0" smtClean="0">
                <a:solidFill>
                  <a:schemeClr val="bg1"/>
                </a:solidFill>
                <a:latin typeface="Rockwell" panose="02060603020205020403" pitchFamily="18" charset="0"/>
              </a:rPr>
              <a:t>Lethargy</a:t>
            </a:r>
          </a:p>
          <a:p>
            <a:pPr algn="ctr"/>
            <a:r>
              <a:rPr lang="en-US" sz="2800" dirty="0" smtClean="0">
                <a:solidFill>
                  <a:schemeClr val="bg1"/>
                </a:solidFill>
                <a:latin typeface="Rockwell" panose="02060603020205020403" pitchFamily="18" charset="0"/>
              </a:rPr>
              <a:t>Slurred Speech</a:t>
            </a:r>
          </a:p>
          <a:p>
            <a:pPr algn="ctr"/>
            <a:r>
              <a:rPr lang="en-US" sz="2800" dirty="0" smtClean="0">
                <a:solidFill>
                  <a:schemeClr val="bg1"/>
                </a:solidFill>
                <a:latin typeface="Rockwell" panose="02060603020205020403" pitchFamily="18" charset="0"/>
              </a:rPr>
              <a:t>Seizure</a:t>
            </a:r>
          </a:p>
          <a:p>
            <a:pPr algn="ctr"/>
            <a:r>
              <a:rPr lang="en-US" sz="2800" dirty="0" smtClean="0">
                <a:solidFill>
                  <a:schemeClr val="bg1"/>
                </a:solidFill>
                <a:latin typeface="Rockwell" panose="02060603020205020403" pitchFamily="18" charset="0"/>
              </a:rPr>
              <a:t>Coma</a:t>
            </a:r>
            <a:endParaRPr lang="en-US" sz="2400" dirty="0" smtClean="0">
              <a:solidFill>
                <a:schemeClr val="bg1"/>
              </a:solidFill>
              <a:latin typeface="Rockwell" panose="02060603020205020403" pitchFamily="18" charset="0"/>
            </a:endParaRPr>
          </a:p>
          <a:p>
            <a:pPr algn="ctr"/>
            <a:endParaRPr lang="en-US" sz="200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294106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24528"/>
            <a:ext cx="3468925" cy="499915"/>
          </a:xfrm>
          <a:prstGeom prst="rect">
            <a:avLst/>
          </a:prstGeom>
        </p:spPr>
      </p:pic>
      <p:pic>
        <p:nvPicPr>
          <p:cNvPr id="3" name="Picture 2"/>
          <p:cNvPicPr>
            <a:picLocks noChangeAspect="1"/>
          </p:cNvPicPr>
          <p:nvPr/>
        </p:nvPicPr>
        <p:blipFill>
          <a:blip r:embed="rId3"/>
          <a:stretch>
            <a:fillRect/>
          </a:stretch>
        </p:blipFill>
        <p:spPr>
          <a:xfrm>
            <a:off x="-1057" y="1277084"/>
            <a:ext cx="12193057" cy="646232"/>
          </a:xfrm>
          <a:prstGeom prst="rect">
            <a:avLst/>
          </a:prstGeom>
        </p:spPr>
      </p:pic>
      <p:pic>
        <p:nvPicPr>
          <p:cNvPr id="4" name="Picture 3"/>
          <p:cNvPicPr>
            <a:picLocks noChangeAspect="1"/>
          </p:cNvPicPr>
          <p:nvPr/>
        </p:nvPicPr>
        <p:blipFill>
          <a:blip r:embed="rId4"/>
          <a:stretch>
            <a:fillRect/>
          </a:stretch>
        </p:blipFill>
        <p:spPr>
          <a:xfrm>
            <a:off x="2892198" y="2196193"/>
            <a:ext cx="4974545" cy="3890706"/>
          </a:xfrm>
          <a:prstGeom prst="rect">
            <a:avLst/>
          </a:prstGeom>
        </p:spPr>
      </p:pic>
      <p:sp>
        <p:nvSpPr>
          <p:cNvPr id="5" name="TextBox 4"/>
          <p:cNvSpPr txBox="1"/>
          <p:nvPr/>
        </p:nvSpPr>
        <p:spPr>
          <a:xfrm>
            <a:off x="426248" y="2139013"/>
            <a:ext cx="2616427" cy="400110"/>
          </a:xfrm>
          <a:prstGeom prst="rect">
            <a:avLst/>
          </a:prstGeom>
          <a:noFill/>
        </p:spPr>
        <p:txBody>
          <a:bodyPr wrap="square" rtlCol="0">
            <a:spAutoFit/>
          </a:bodyPr>
          <a:lstStyle/>
          <a:p>
            <a:r>
              <a:rPr lang="en-US" sz="2000" dirty="0" smtClean="0">
                <a:latin typeface="Rockwell" panose="02060603020205020403" pitchFamily="18" charset="0"/>
              </a:rPr>
              <a:t>Low-Blood Sugar</a:t>
            </a:r>
            <a:endParaRPr lang="en-US" sz="2000" dirty="0">
              <a:latin typeface="Rockwell" panose="02060603020205020403" pitchFamily="18" charset="0"/>
            </a:endParaRPr>
          </a:p>
        </p:txBody>
      </p:sp>
      <p:sp>
        <p:nvSpPr>
          <p:cNvPr id="6" name="Curved Down Arrow 5"/>
          <p:cNvSpPr/>
          <p:nvPr/>
        </p:nvSpPr>
        <p:spPr>
          <a:xfrm>
            <a:off x="2505646" y="2144426"/>
            <a:ext cx="537029" cy="256721"/>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ight Arrow 6"/>
          <p:cNvSpPr/>
          <p:nvPr/>
        </p:nvSpPr>
        <p:spPr>
          <a:xfrm>
            <a:off x="6560457" y="5297713"/>
            <a:ext cx="957943" cy="39188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stretch>
            <a:fillRect/>
          </a:stretch>
        </p:blipFill>
        <p:spPr>
          <a:xfrm>
            <a:off x="7676823" y="5076603"/>
            <a:ext cx="1561520" cy="1062063"/>
          </a:xfrm>
          <a:prstGeom prst="rect">
            <a:avLst/>
          </a:prstGeom>
        </p:spPr>
      </p:pic>
      <p:sp>
        <p:nvSpPr>
          <p:cNvPr id="9" name="TextBox 8"/>
          <p:cNvSpPr txBox="1"/>
          <p:nvPr/>
        </p:nvSpPr>
        <p:spPr>
          <a:xfrm>
            <a:off x="9238343" y="5493656"/>
            <a:ext cx="2750457" cy="369332"/>
          </a:xfrm>
          <a:prstGeom prst="rect">
            <a:avLst/>
          </a:prstGeom>
          <a:noFill/>
        </p:spPr>
        <p:txBody>
          <a:bodyPr wrap="square" rtlCol="0">
            <a:spAutoFit/>
          </a:bodyPr>
          <a:lstStyle/>
          <a:p>
            <a:r>
              <a:rPr lang="en-US" dirty="0" smtClean="0">
                <a:latin typeface="Rockwell" panose="02060603020205020403" pitchFamily="18" charset="0"/>
              </a:rPr>
              <a:t>Glycogen          Glucose </a:t>
            </a:r>
            <a:endParaRPr lang="en-US" dirty="0">
              <a:latin typeface="Rockwell" panose="02060603020205020403" pitchFamily="18" charset="0"/>
            </a:endParaRPr>
          </a:p>
        </p:txBody>
      </p:sp>
      <p:cxnSp>
        <p:nvCxnSpPr>
          <p:cNvPr id="11" name="Straight Arrow Connector 10"/>
          <p:cNvCxnSpPr/>
          <p:nvPr/>
        </p:nvCxnSpPr>
        <p:spPr>
          <a:xfrm>
            <a:off x="10332693" y="5689599"/>
            <a:ext cx="56753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5668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64871"/>
            <a:ext cx="3468925" cy="499915"/>
          </a:xfrm>
          <a:prstGeom prst="rect">
            <a:avLst/>
          </a:prstGeom>
        </p:spPr>
      </p:pic>
      <p:sp>
        <p:nvSpPr>
          <p:cNvPr id="3" name="TextBox 2"/>
          <p:cNvSpPr txBox="1"/>
          <p:nvPr/>
        </p:nvSpPr>
        <p:spPr>
          <a:xfrm>
            <a:off x="0" y="1291771"/>
            <a:ext cx="12192000" cy="461665"/>
          </a:xfrm>
          <a:prstGeom prst="rect">
            <a:avLst/>
          </a:prstGeom>
          <a:solidFill>
            <a:srgbClr val="2969A3"/>
          </a:solidFill>
        </p:spPr>
        <p:txBody>
          <a:bodyPr wrap="square" rtlCol="0">
            <a:spAutoFit/>
          </a:bodyPr>
          <a:lstStyle/>
          <a:p>
            <a:pPr algn="ctr"/>
            <a:r>
              <a:rPr lang="en-US" sz="2400" dirty="0">
                <a:solidFill>
                  <a:prstClr val="white"/>
                </a:solidFill>
                <a:latin typeface="Rockwell" panose="02060603020205020403" pitchFamily="18" charset="0"/>
              </a:rPr>
              <a:t>HYPOGLYCEMIA</a:t>
            </a:r>
          </a:p>
        </p:txBody>
      </p:sp>
      <p:pic>
        <p:nvPicPr>
          <p:cNvPr id="4" name="Picture 3"/>
          <p:cNvPicPr>
            <a:picLocks noChangeAspect="1"/>
          </p:cNvPicPr>
          <p:nvPr/>
        </p:nvPicPr>
        <p:blipFill>
          <a:blip r:embed="rId3"/>
          <a:stretch>
            <a:fillRect/>
          </a:stretch>
        </p:blipFill>
        <p:spPr>
          <a:xfrm>
            <a:off x="4188686" y="2322058"/>
            <a:ext cx="3814627" cy="3178856"/>
          </a:xfrm>
          <a:prstGeom prst="rect">
            <a:avLst/>
          </a:prstGeom>
        </p:spPr>
      </p:pic>
      <p:sp>
        <p:nvSpPr>
          <p:cNvPr id="5" name="TextBox 4"/>
          <p:cNvSpPr txBox="1"/>
          <p:nvPr/>
        </p:nvSpPr>
        <p:spPr>
          <a:xfrm>
            <a:off x="609600" y="2664469"/>
            <a:ext cx="3579086" cy="3108543"/>
          </a:xfrm>
          <a:prstGeom prst="rect">
            <a:avLst/>
          </a:prstGeom>
          <a:solidFill>
            <a:srgbClr val="2969A3"/>
          </a:solidFill>
        </p:spPr>
        <p:txBody>
          <a:bodyPr wrap="square" rtlCol="0">
            <a:spAutoFit/>
          </a:bodyPr>
          <a:lstStyle/>
          <a:p>
            <a:pPr algn="ctr"/>
            <a:r>
              <a:rPr lang="en-US" sz="3600" b="1" u="sng" dirty="0">
                <a:solidFill>
                  <a:prstClr val="white"/>
                </a:solidFill>
                <a:latin typeface="Rockwell" panose="02060603020205020403" pitchFamily="18" charset="0"/>
              </a:rPr>
              <a:t>CVS</a:t>
            </a:r>
          </a:p>
          <a:p>
            <a:pPr algn="ctr"/>
            <a:r>
              <a:rPr lang="en-US" sz="2800" dirty="0">
                <a:solidFill>
                  <a:prstClr val="white"/>
                </a:solidFill>
                <a:latin typeface="Rockwell" panose="02060603020205020403" pitchFamily="18" charset="0"/>
              </a:rPr>
              <a:t>Tachycardia</a:t>
            </a:r>
          </a:p>
          <a:p>
            <a:pPr algn="ctr"/>
            <a:r>
              <a:rPr lang="en-US" sz="2800" dirty="0">
                <a:solidFill>
                  <a:prstClr val="white"/>
                </a:solidFill>
                <a:latin typeface="Rockwell" panose="02060603020205020403" pitchFamily="18" charset="0"/>
              </a:rPr>
              <a:t>Palpitations</a:t>
            </a:r>
          </a:p>
          <a:p>
            <a:pPr algn="ctr"/>
            <a:r>
              <a:rPr lang="en-US" sz="2800" dirty="0">
                <a:solidFill>
                  <a:prstClr val="white"/>
                </a:solidFill>
                <a:latin typeface="Rockwell" panose="02060603020205020403" pitchFamily="18" charset="0"/>
              </a:rPr>
              <a:t>Diaphoresis</a:t>
            </a:r>
          </a:p>
          <a:p>
            <a:pPr algn="ctr"/>
            <a:r>
              <a:rPr lang="en-US" sz="2800" dirty="0">
                <a:solidFill>
                  <a:prstClr val="white"/>
                </a:solidFill>
                <a:latin typeface="Rockwell" panose="02060603020205020403" pitchFamily="18" charset="0"/>
              </a:rPr>
              <a:t>Irritable</a:t>
            </a:r>
          </a:p>
          <a:p>
            <a:pPr algn="ctr"/>
            <a:r>
              <a:rPr lang="en-US" sz="2800" dirty="0">
                <a:solidFill>
                  <a:prstClr val="white"/>
                </a:solidFill>
                <a:latin typeface="Rockwell" panose="02060603020205020403" pitchFamily="18" charset="0"/>
              </a:rPr>
              <a:t>Restlessness</a:t>
            </a:r>
          </a:p>
          <a:p>
            <a:pPr algn="ctr"/>
            <a:endParaRPr lang="en-US" sz="2000" dirty="0">
              <a:solidFill>
                <a:prstClr val="white"/>
              </a:solidFill>
              <a:latin typeface="Rockwell" panose="02060603020205020403" pitchFamily="18" charset="0"/>
            </a:endParaRPr>
          </a:p>
        </p:txBody>
      </p:sp>
      <p:sp>
        <p:nvSpPr>
          <p:cNvPr id="6" name="Right Arrow 5"/>
          <p:cNvSpPr/>
          <p:nvPr/>
        </p:nvSpPr>
        <p:spPr>
          <a:xfrm>
            <a:off x="4659086" y="5773012"/>
            <a:ext cx="3004457" cy="80195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8003313" y="2664469"/>
            <a:ext cx="3245258" cy="3046988"/>
          </a:xfrm>
          <a:prstGeom prst="rect">
            <a:avLst/>
          </a:prstGeom>
          <a:solidFill>
            <a:srgbClr val="2969A3"/>
          </a:solidFill>
        </p:spPr>
        <p:txBody>
          <a:bodyPr wrap="square" rtlCol="0">
            <a:spAutoFit/>
          </a:bodyPr>
          <a:lstStyle/>
          <a:p>
            <a:pPr algn="ctr"/>
            <a:r>
              <a:rPr lang="en-US" sz="3200" b="1" u="sng" dirty="0">
                <a:solidFill>
                  <a:prstClr val="white"/>
                </a:solidFill>
                <a:latin typeface="Rockwell" panose="02060603020205020403" pitchFamily="18" charset="0"/>
              </a:rPr>
              <a:t>CNS</a:t>
            </a:r>
          </a:p>
          <a:p>
            <a:pPr algn="ctr"/>
            <a:r>
              <a:rPr lang="en-US" sz="2800" dirty="0">
                <a:solidFill>
                  <a:prstClr val="white"/>
                </a:solidFill>
                <a:latin typeface="Rockwell" panose="02060603020205020403" pitchFamily="18" charset="0"/>
              </a:rPr>
              <a:t>Confusion</a:t>
            </a:r>
          </a:p>
          <a:p>
            <a:pPr algn="ctr"/>
            <a:r>
              <a:rPr lang="en-US" sz="2800" dirty="0">
                <a:solidFill>
                  <a:prstClr val="white"/>
                </a:solidFill>
                <a:latin typeface="Rockwell" panose="02060603020205020403" pitchFamily="18" charset="0"/>
              </a:rPr>
              <a:t>Lethargy</a:t>
            </a:r>
          </a:p>
          <a:p>
            <a:pPr algn="ctr"/>
            <a:r>
              <a:rPr lang="en-US" sz="2800" dirty="0">
                <a:solidFill>
                  <a:prstClr val="white"/>
                </a:solidFill>
                <a:latin typeface="Rockwell" panose="02060603020205020403" pitchFamily="18" charset="0"/>
              </a:rPr>
              <a:t>Slurred Speech</a:t>
            </a:r>
          </a:p>
          <a:p>
            <a:pPr algn="ctr"/>
            <a:r>
              <a:rPr lang="en-US" sz="2800" dirty="0">
                <a:solidFill>
                  <a:prstClr val="white"/>
                </a:solidFill>
                <a:latin typeface="Rockwell" panose="02060603020205020403" pitchFamily="18" charset="0"/>
              </a:rPr>
              <a:t>Seizure</a:t>
            </a:r>
          </a:p>
          <a:p>
            <a:pPr algn="ctr"/>
            <a:r>
              <a:rPr lang="en-US" sz="2800" dirty="0">
                <a:solidFill>
                  <a:prstClr val="white"/>
                </a:solidFill>
                <a:latin typeface="Rockwell" panose="02060603020205020403" pitchFamily="18" charset="0"/>
              </a:rPr>
              <a:t>Coma</a:t>
            </a:r>
            <a:endParaRPr lang="en-US" sz="2400" dirty="0">
              <a:solidFill>
                <a:prstClr val="white"/>
              </a:solidFill>
              <a:latin typeface="Rockwell" panose="02060603020205020403" pitchFamily="18" charset="0"/>
            </a:endParaRPr>
          </a:p>
          <a:p>
            <a:pPr algn="ctr"/>
            <a:endParaRPr lang="en-US" sz="2000" dirty="0">
              <a:solidFill>
                <a:prstClr val="white"/>
              </a:solidFill>
              <a:latin typeface="Rockwell" panose="02060603020205020403" pitchFamily="18" charset="0"/>
            </a:endParaRPr>
          </a:p>
        </p:txBody>
      </p:sp>
      <p:sp>
        <p:nvSpPr>
          <p:cNvPr id="8" name="TextBox 7"/>
          <p:cNvSpPr txBox="1"/>
          <p:nvPr/>
        </p:nvSpPr>
        <p:spPr>
          <a:xfrm>
            <a:off x="783770" y="2119086"/>
            <a:ext cx="3672115" cy="400110"/>
          </a:xfrm>
          <a:prstGeom prst="rect">
            <a:avLst/>
          </a:prstGeom>
          <a:noFill/>
        </p:spPr>
        <p:txBody>
          <a:bodyPr wrap="square" rtlCol="0">
            <a:spAutoFit/>
          </a:bodyPr>
          <a:lstStyle/>
          <a:p>
            <a:r>
              <a:rPr lang="en-US" sz="2000" dirty="0" smtClean="0">
                <a:latin typeface="Rockwell" panose="02060603020205020403" pitchFamily="18" charset="0"/>
              </a:rPr>
              <a:t>Beta-Adrenergic Blockers</a:t>
            </a:r>
            <a:endParaRPr lang="en-US" sz="2000" dirty="0">
              <a:latin typeface="Rockwell" panose="02060603020205020403" pitchFamily="18" charset="0"/>
            </a:endParaRPr>
          </a:p>
        </p:txBody>
      </p:sp>
      <p:sp>
        <p:nvSpPr>
          <p:cNvPr id="9" name="&quot;No&quot; Symbol 8"/>
          <p:cNvSpPr/>
          <p:nvPr/>
        </p:nvSpPr>
        <p:spPr>
          <a:xfrm>
            <a:off x="783770" y="2519196"/>
            <a:ext cx="3236687" cy="3591318"/>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0624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90699"/>
            <a:ext cx="3468925" cy="499915"/>
          </a:xfrm>
          <a:prstGeom prst="rect">
            <a:avLst/>
          </a:prstGeom>
        </p:spPr>
      </p:pic>
      <p:sp>
        <p:nvSpPr>
          <p:cNvPr id="3" name="TextBox 2"/>
          <p:cNvSpPr txBox="1"/>
          <p:nvPr/>
        </p:nvSpPr>
        <p:spPr>
          <a:xfrm>
            <a:off x="0" y="1045029"/>
            <a:ext cx="12192000" cy="461665"/>
          </a:xfrm>
          <a:prstGeom prst="rect">
            <a:avLst/>
          </a:prstGeom>
          <a:solidFill>
            <a:srgbClr val="2969A3"/>
          </a:solidFill>
        </p:spPr>
        <p:txBody>
          <a:bodyPr wrap="square" rtlCol="0">
            <a:spAutoFit/>
          </a:bodyPr>
          <a:lstStyle/>
          <a:p>
            <a:pPr algn="ctr"/>
            <a:r>
              <a:rPr lang="en-US" sz="2400" dirty="0" smtClean="0">
                <a:solidFill>
                  <a:schemeClr val="bg1"/>
                </a:solidFill>
                <a:latin typeface="Rockwell" panose="02060603020205020403" pitchFamily="18" charset="0"/>
              </a:rPr>
              <a:t>Diabetic Ketoacidosis (DKA) Vs. Hyperosmolar Hyperglycemic Syndrome (HHS)</a:t>
            </a:r>
            <a:endParaRPr lang="en-US" sz="2400" dirty="0">
              <a:solidFill>
                <a:schemeClr val="bg1"/>
              </a:solidFill>
              <a:latin typeface="Rockwell" panose="02060603020205020403" pitchFamily="18" charset="0"/>
            </a:endParaRPr>
          </a:p>
        </p:txBody>
      </p:sp>
      <p:sp>
        <p:nvSpPr>
          <p:cNvPr id="5" name="TextBox 4"/>
          <p:cNvSpPr txBox="1"/>
          <p:nvPr/>
        </p:nvSpPr>
        <p:spPr>
          <a:xfrm>
            <a:off x="580571" y="2728685"/>
            <a:ext cx="4383315" cy="1015663"/>
          </a:xfrm>
          <a:prstGeom prst="rect">
            <a:avLst/>
          </a:prstGeom>
          <a:solidFill>
            <a:srgbClr val="2969A3"/>
          </a:solidFill>
        </p:spPr>
        <p:txBody>
          <a:bodyPr wrap="square" rtlCol="0">
            <a:spAutoFit/>
          </a:bodyPr>
          <a:lstStyle/>
          <a:p>
            <a:pPr algn="ctr"/>
            <a:r>
              <a:rPr lang="en-US" sz="2000" dirty="0" smtClean="0">
                <a:solidFill>
                  <a:schemeClr val="bg1"/>
                </a:solidFill>
                <a:latin typeface="Rockwell" panose="02060603020205020403" pitchFamily="18" charset="0"/>
              </a:rPr>
              <a:t>BS 400 – 900</a:t>
            </a:r>
          </a:p>
          <a:p>
            <a:pPr algn="ctr"/>
            <a:r>
              <a:rPr lang="en-US" sz="2000" dirty="0" smtClean="0">
                <a:solidFill>
                  <a:schemeClr val="bg1"/>
                </a:solidFill>
                <a:latin typeface="Rockwell" panose="02060603020205020403" pitchFamily="18" charset="0"/>
              </a:rPr>
              <a:t>Dehydration</a:t>
            </a:r>
          </a:p>
          <a:p>
            <a:pPr algn="ctr"/>
            <a:r>
              <a:rPr lang="en-US" sz="2000" dirty="0" smtClean="0">
                <a:solidFill>
                  <a:schemeClr val="bg1"/>
                </a:solidFill>
                <a:latin typeface="Rockwell" panose="02060603020205020403" pitchFamily="18" charset="0"/>
              </a:rPr>
              <a:t>(4-6 liters)</a:t>
            </a:r>
            <a:endParaRPr lang="en-US" sz="2000" dirty="0">
              <a:solidFill>
                <a:schemeClr val="bg1"/>
              </a:solidFill>
              <a:latin typeface="Rockwell" panose="02060603020205020403" pitchFamily="18" charset="0"/>
            </a:endParaRPr>
          </a:p>
        </p:txBody>
      </p:sp>
      <p:sp>
        <p:nvSpPr>
          <p:cNvPr id="6" name="TextBox 5"/>
          <p:cNvSpPr txBox="1"/>
          <p:nvPr/>
        </p:nvSpPr>
        <p:spPr>
          <a:xfrm>
            <a:off x="6139542" y="2728686"/>
            <a:ext cx="4005943" cy="1015663"/>
          </a:xfrm>
          <a:prstGeom prst="rect">
            <a:avLst/>
          </a:prstGeom>
          <a:solidFill>
            <a:srgbClr val="2969A3"/>
          </a:solidFill>
        </p:spPr>
        <p:txBody>
          <a:bodyPr wrap="square" rtlCol="0">
            <a:spAutoFit/>
          </a:bodyPr>
          <a:lstStyle/>
          <a:p>
            <a:pPr algn="ctr"/>
            <a:r>
              <a:rPr lang="en-US" sz="2000" dirty="0" smtClean="0">
                <a:solidFill>
                  <a:schemeClr val="bg1"/>
                </a:solidFill>
                <a:latin typeface="Rockwell" panose="02060603020205020403" pitchFamily="18" charset="0"/>
              </a:rPr>
              <a:t>BS 1000- 2000</a:t>
            </a:r>
          </a:p>
          <a:p>
            <a:pPr algn="ctr"/>
            <a:r>
              <a:rPr lang="en-US" sz="2000" dirty="0" smtClean="0">
                <a:solidFill>
                  <a:schemeClr val="bg1"/>
                </a:solidFill>
                <a:latin typeface="Rockwell" panose="02060603020205020403" pitchFamily="18" charset="0"/>
              </a:rPr>
              <a:t>Severe Dehydration</a:t>
            </a:r>
          </a:p>
          <a:p>
            <a:pPr algn="ctr"/>
            <a:r>
              <a:rPr lang="en-US" sz="2000" dirty="0" smtClean="0">
                <a:solidFill>
                  <a:schemeClr val="bg1"/>
                </a:solidFill>
                <a:latin typeface="Rockwell" panose="02060603020205020403" pitchFamily="18" charset="0"/>
              </a:rPr>
              <a:t>(6-8 liters)</a:t>
            </a:r>
            <a:endParaRPr lang="en-US" sz="2000" dirty="0">
              <a:solidFill>
                <a:schemeClr val="bg1"/>
              </a:solidFill>
              <a:latin typeface="Rockwell" panose="02060603020205020403" pitchFamily="18" charset="0"/>
            </a:endParaRPr>
          </a:p>
        </p:txBody>
      </p:sp>
      <p:sp>
        <p:nvSpPr>
          <p:cNvPr id="7" name="TextBox 6"/>
          <p:cNvSpPr txBox="1"/>
          <p:nvPr/>
        </p:nvSpPr>
        <p:spPr>
          <a:xfrm>
            <a:off x="580570" y="3976914"/>
            <a:ext cx="4383315" cy="400110"/>
          </a:xfrm>
          <a:prstGeom prst="rect">
            <a:avLst/>
          </a:prstGeom>
          <a:solidFill>
            <a:srgbClr val="2969A3"/>
          </a:solidFill>
        </p:spPr>
        <p:txBody>
          <a:bodyPr wrap="square" rtlCol="0">
            <a:spAutoFit/>
          </a:bodyPr>
          <a:lstStyle/>
          <a:p>
            <a:pPr algn="ctr"/>
            <a:r>
              <a:rPr lang="en-US" sz="2000" dirty="0" smtClean="0">
                <a:solidFill>
                  <a:schemeClr val="bg1"/>
                </a:solidFill>
                <a:latin typeface="Rockwell" panose="02060603020205020403" pitchFamily="18" charset="0"/>
              </a:rPr>
              <a:t>No Insulin</a:t>
            </a:r>
            <a:endParaRPr lang="en-US" sz="2000" dirty="0">
              <a:solidFill>
                <a:schemeClr val="bg1"/>
              </a:solidFill>
              <a:latin typeface="Rockwell" panose="02060603020205020403" pitchFamily="18" charset="0"/>
            </a:endParaRPr>
          </a:p>
        </p:txBody>
      </p:sp>
      <p:sp>
        <p:nvSpPr>
          <p:cNvPr id="8" name="TextBox 7"/>
          <p:cNvSpPr txBox="1"/>
          <p:nvPr/>
        </p:nvSpPr>
        <p:spPr>
          <a:xfrm>
            <a:off x="6139542" y="3976914"/>
            <a:ext cx="4005943" cy="400110"/>
          </a:xfrm>
          <a:prstGeom prst="rect">
            <a:avLst/>
          </a:prstGeom>
          <a:solidFill>
            <a:srgbClr val="2969A3"/>
          </a:solidFill>
        </p:spPr>
        <p:txBody>
          <a:bodyPr wrap="square" rtlCol="0">
            <a:spAutoFit/>
          </a:bodyPr>
          <a:lstStyle/>
          <a:p>
            <a:pPr algn="ctr"/>
            <a:r>
              <a:rPr lang="en-US" sz="2000" dirty="0" smtClean="0">
                <a:solidFill>
                  <a:schemeClr val="bg1"/>
                </a:solidFill>
                <a:latin typeface="Rockwell" panose="02060603020205020403" pitchFamily="18" charset="0"/>
              </a:rPr>
              <a:t>+ Insulin</a:t>
            </a:r>
            <a:endParaRPr lang="en-US" sz="2000" dirty="0">
              <a:solidFill>
                <a:schemeClr val="bg1"/>
              </a:solidFill>
              <a:latin typeface="Rockwell" panose="02060603020205020403" pitchFamily="18" charset="0"/>
            </a:endParaRPr>
          </a:p>
        </p:txBody>
      </p:sp>
      <p:sp>
        <p:nvSpPr>
          <p:cNvPr id="9" name="TextBox 8"/>
          <p:cNvSpPr txBox="1"/>
          <p:nvPr/>
        </p:nvSpPr>
        <p:spPr>
          <a:xfrm>
            <a:off x="580569" y="4595075"/>
            <a:ext cx="4383315" cy="707886"/>
          </a:xfrm>
          <a:prstGeom prst="rect">
            <a:avLst/>
          </a:prstGeom>
          <a:solidFill>
            <a:srgbClr val="2969A3"/>
          </a:solidFill>
        </p:spPr>
        <p:txBody>
          <a:bodyPr wrap="square" rtlCol="0">
            <a:spAutoFit/>
          </a:bodyPr>
          <a:lstStyle/>
          <a:p>
            <a:pPr algn="ctr"/>
            <a:r>
              <a:rPr lang="en-US" sz="2000" dirty="0" smtClean="0">
                <a:solidFill>
                  <a:schemeClr val="bg1"/>
                </a:solidFill>
                <a:latin typeface="Rockwell" panose="02060603020205020403" pitchFamily="18" charset="0"/>
              </a:rPr>
              <a:t>+ Acidosis</a:t>
            </a:r>
          </a:p>
          <a:p>
            <a:pPr algn="ctr"/>
            <a:r>
              <a:rPr lang="en-US" sz="2000" dirty="0" smtClean="0">
                <a:solidFill>
                  <a:schemeClr val="bg1"/>
                </a:solidFill>
                <a:latin typeface="Rockwell" panose="02060603020205020403" pitchFamily="18" charset="0"/>
              </a:rPr>
              <a:t>Kussmaul Respirations </a:t>
            </a:r>
            <a:r>
              <a:rPr lang="en-US" sz="1600" dirty="0" smtClean="0">
                <a:solidFill>
                  <a:schemeClr val="bg1"/>
                </a:solidFill>
                <a:latin typeface="Rockwell" panose="02060603020205020403" pitchFamily="18" charset="0"/>
              </a:rPr>
              <a:t>(  rate &amp; depth)</a:t>
            </a:r>
            <a:endParaRPr lang="en-US" sz="1600" dirty="0">
              <a:solidFill>
                <a:schemeClr val="bg1"/>
              </a:solidFill>
              <a:latin typeface="Rockwell" panose="02060603020205020403" pitchFamily="18" charset="0"/>
            </a:endParaRPr>
          </a:p>
        </p:txBody>
      </p:sp>
      <p:sp>
        <p:nvSpPr>
          <p:cNvPr id="10" name="TextBox 9"/>
          <p:cNvSpPr txBox="1"/>
          <p:nvPr/>
        </p:nvSpPr>
        <p:spPr>
          <a:xfrm>
            <a:off x="6139541" y="4595075"/>
            <a:ext cx="4005943" cy="707886"/>
          </a:xfrm>
          <a:prstGeom prst="rect">
            <a:avLst/>
          </a:prstGeom>
          <a:solidFill>
            <a:srgbClr val="2969A3"/>
          </a:solidFill>
        </p:spPr>
        <p:txBody>
          <a:bodyPr wrap="square" rtlCol="0">
            <a:spAutoFit/>
          </a:bodyPr>
          <a:lstStyle/>
          <a:p>
            <a:pPr algn="ctr"/>
            <a:r>
              <a:rPr lang="en-US" sz="2000" dirty="0" smtClean="0">
                <a:solidFill>
                  <a:schemeClr val="bg1"/>
                </a:solidFill>
                <a:latin typeface="Rockwell" panose="02060603020205020403" pitchFamily="18" charset="0"/>
              </a:rPr>
              <a:t>No Acidosis</a:t>
            </a:r>
          </a:p>
          <a:p>
            <a:pPr algn="ctr"/>
            <a:r>
              <a:rPr lang="en-US" sz="2000" dirty="0" smtClean="0">
                <a:solidFill>
                  <a:schemeClr val="bg1"/>
                </a:solidFill>
                <a:latin typeface="Rockwell" panose="02060603020205020403" pitchFamily="18" charset="0"/>
              </a:rPr>
              <a:t>LTBB</a:t>
            </a:r>
          </a:p>
        </p:txBody>
      </p:sp>
      <p:sp>
        <p:nvSpPr>
          <p:cNvPr id="12" name="Down Arrow 11"/>
          <p:cNvSpPr/>
          <p:nvPr/>
        </p:nvSpPr>
        <p:spPr>
          <a:xfrm>
            <a:off x="2351314" y="1712686"/>
            <a:ext cx="1001486" cy="899885"/>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7624308" y="1691995"/>
            <a:ext cx="1036410" cy="920576"/>
          </a:xfrm>
          <a:prstGeom prst="rect">
            <a:avLst/>
          </a:prstGeom>
        </p:spPr>
      </p:pic>
      <p:sp>
        <p:nvSpPr>
          <p:cNvPr id="14" name="TextBox 13"/>
          <p:cNvSpPr txBox="1"/>
          <p:nvPr/>
        </p:nvSpPr>
        <p:spPr>
          <a:xfrm>
            <a:off x="6139541" y="5491967"/>
            <a:ext cx="4005943" cy="1323439"/>
          </a:xfrm>
          <a:prstGeom prst="rect">
            <a:avLst/>
          </a:prstGeom>
          <a:solidFill>
            <a:srgbClr val="2969A3"/>
          </a:solidFill>
        </p:spPr>
        <p:txBody>
          <a:bodyPr wrap="square" rtlCol="0">
            <a:spAutoFit/>
          </a:bodyPr>
          <a:lstStyle/>
          <a:p>
            <a:pPr algn="ctr"/>
            <a:r>
              <a:rPr lang="en-US" sz="2000" dirty="0" smtClean="0">
                <a:solidFill>
                  <a:schemeClr val="bg1"/>
                </a:solidFill>
                <a:latin typeface="Rockwell" panose="02060603020205020403" pitchFamily="18" charset="0"/>
              </a:rPr>
              <a:t>Diet Controlled Diabetics</a:t>
            </a:r>
          </a:p>
          <a:p>
            <a:pPr algn="ctr"/>
            <a:r>
              <a:rPr lang="en-US" sz="2000" dirty="0" smtClean="0">
                <a:solidFill>
                  <a:schemeClr val="bg1"/>
                </a:solidFill>
                <a:latin typeface="Rockwell" panose="02060603020205020403" pitchFamily="18" charset="0"/>
              </a:rPr>
              <a:t>Old Age</a:t>
            </a:r>
          </a:p>
          <a:p>
            <a:pPr algn="ctr"/>
            <a:r>
              <a:rPr lang="en-US" sz="2000" dirty="0" smtClean="0">
                <a:solidFill>
                  <a:schemeClr val="bg1"/>
                </a:solidFill>
                <a:latin typeface="Rockwell" panose="02060603020205020403" pitchFamily="18" charset="0"/>
              </a:rPr>
              <a:t>TPN</a:t>
            </a:r>
          </a:p>
          <a:p>
            <a:pPr algn="ctr"/>
            <a:r>
              <a:rPr lang="en-US" sz="2000" dirty="0" smtClean="0">
                <a:solidFill>
                  <a:schemeClr val="bg1"/>
                </a:solidFill>
                <a:latin typeface="Rockwell" panose="02060603020205020403" pitchFamily="18" charset="0"/>
              </a:rPr>
              <a:t>Pancreatitis</a:t>
            </a:r>
            <a:endParaRPr lang="en-US" sz="2000" dirty="0">
              <a:solidFill>
                <a:schemeClr val="bg1"/>
              </a:solidFill>
              <a:latin typeface="Rockwell" panose="02060603020205020403" pitchFamily="18" charset="0"/>
            </a:endParaRPr>
          </a:p>
        </p:txBody>
      </p:sp>
      <p:sp>
        <p:nvSpPr>
          <p:cNvPr id="15" name="TextBox 14"/>
          <p:cNvSpPr txBox="1"/>
          <p:nvPr/>
        </p:nvSpPr>
        <p:spPr>
          <a:xfrm>
            <a:off x="580569" y="5488805"/>
            <a:ext cx="4383315" cy="400110"/>
          </a:xfrm>
          <a:prstGeom prst="rect">
            <a:avLst/>
          </a:prstGeom>
          <a:solidFill>
            <a:srgbClr val="2969A3"/>
          </a:solidFill>
        </p:spPr>
        <p:txBody>
          <a:bodyPr wrap="square" rtlCol="0">
            <a:spAutoFit/>
          </a:bodyPr>
          <a:lstStyle/>
          <a:p>
            <a:pPr algn="ctr"/>
            <a:r>
              <a:rPr lang="en-US" sz="2000" dirty="0" smtClean="0">
                <a:solidFill>
                  <a:schemeClr val="bg1"/>
                </a:solidFill>
                <a:latin typeface="Rockwell" panose="02060603020205020403" pitchFamily="18" charset="0"/>
              </a:rPr>
              <a:t>Insulin Dependent Diabetics</a:t>
            </a:r>
            <a:endParaRPr lang="en-US" sz="2000" dirty="0">
              <a:solidFill>
                <a:schemeClr val="bg1"/>
              </a:solidFill>
              <a:latin typeface="Rockwell" panose="02060603020205020403" pitchFamily="18" charset="0"/>
            </a:endParaRPr>
          </a:p>
        </p:txBody>
      </p:sp>
      <p:cxnSp>
        <p:nvCxnSpPr>
          <p:cNvPr id="17" name="Straight Arrow Connector 16"/>
          <p:cNvCxnSpPr/>
          <p:nvPr/>
        </p:nvCxnSpPr>
        <p:spPr>
          <a:xfrm flipV="1">
            <a:off x="3527013" y="4978046"/>
            <a:ext cx="0" cy="22017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13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90699"/>
            <a:ext cx="3468925" cy="499915"/>
          </a:xfrm>
          <a:prstGeom prst="rect">
            <a:avLst/>
          </a:prstGeom>
        </p:spPr>
      </p:pic>
      <p:sp>
        <p:nvSpPr>
          <p:cNvPr id="3" name="TextBox 2"/>
          <p:cNvSpPr txBox="1"/>
          <p:nvPr/>
        </p:nvSpPr>
        <p:spPr>
          <a:xfrm>
            <a:off x="0" y="1045029"/>
            <a:ext cx="12192000" cy="461665"/>
          </a:xfrm>
          <a:prstGeom prst="rect">
            <a:avLst/>
          </a:prstGeom>
          <a:solidFill>
            <a:srgbClr val="2969A3"/>
          </a:solidFill>
        </p:spPr>
        <p:txBody>
          <a:bodyPr wrap="square" rtlCol="0">
            <a:spAutoFit/>
          </a:bodyPr>
          <a:lstStyle/>
          <a:p>
            <a:pPr algn="ctr"/>
            <a:r>
              <a:rPr lang="en-US" sz="2400" dirty="0">
                <a:solidFill>
                  <a:prstClr val="white"/>
                </a:solidFill>
                <a:latin typeface="Rockwell" panose="02060603020205020403" pitchFamily="18" charset="0"/>
              </a:rPr>
              <a:t>Diabetic Ketoacidosis (DKA) Vs. Hyperosmolar Hyperglycemic Syndrome (HHS)</a:t>
            </a:r>
          </a:p>
        </p:txBody>
      </p:sp>
      <p:sp>
        <p:nvSpPr>
          <p:cNvPr id="5" name="TextBox 4"/>
          <p:cNvSpPr txBox="1"/>
          <p:nvPr/>
        </p:nvSpPr>
        <p:spPr>
          <a:xfrm>
            <a:off x="580571" y="2728685"/>
            <a:ext cx="4383315" cy="1015663"/>
          </a:xfrm>
          <a:prstGeom prst="rect">
            <a:avLst/>
          </a:prstGeom>
          <a:solidFill>
            <a:srgbClr val="2969A3"/>
          </a:solidFill>
        </p:spPr>
        <p:txBody>
          <a:bodyPr wrap="square" rtlCol="0">
            <a:spAutoFit/>
          </a:bodyPr>
          <a:lstStyle/>
          <a:p>
            <a:pPr algn="ctr"/>
            <a:r>
              <a:rPr lang="en-US" sz="2000" dirty="0" smtClean="0">
                <a:solidFill>
                  <a:prstClr val="white"/>
                </a:solidFill>
                <a:latin typeface="Rockwell" panose="02060603020205020403" pitchFamily="18" charset="0"/>
              </a:rPr>
              <a:t>Insulin Drip</a:t>
            </a:r>
          </a:p>
          <a:p>
            <a:pPr algn="ctr"/>
            <a:r>
              <a:rPr lang="en-US" sz="2000" dirty="0" smtClean="0">
                <a:solidFill>
                  <a:prstClr val="white"/>
                </a:solidFill>
                <a:latin typeface="Rockwell" panose="02060603020205020403" pitchFamily="18" charset="0"/>
              </a:rPr>
              <a:t>&amp;</a:t>
            </a:r>
          </a:p>
          <a:p>
            <a:pPr algn="ctr"/>
            <a:r>
              <a:rPr lang="en-US" sz="2000" dirty="0" smtClean="0">
                <a:solidFill>
                  <a:prstClr val="white"/>
                </a:solidFill>
                <a:latin typeface="Rockwell" panose="02060603020205020403" pitchFamily="18" charset="0"/>
              </a:rPr>
              <a:t>Fluids</a:t>
            </a:r>
          </a:p>
        </p:txBody>
      </p:sp>
      <p:sp>
        <p:nvSpPr>
          <p:cNvPr id="6" name="TextBox 5"/>
          <p:cNvSpPr txBox="1"/>
          <p:nvPr/>
        </p:nvSpPr>
        <p:spPr>
          <a:xfrm>
            <a:off x="6139542" y="2728686"/>
            <a:ext cx="4005943" cy="1015663"/>
          </a:xfrm>
          <a:prstGeom prst="rect">
            <a:avLst/>
          </a:prstGeom>
          <a:solidFill>
            <a:srgbClr val="2969A3"/>
          </a:solidFill>
        </p:spPr>
        <p:txBody>
          <a:bodyPr wrap="square" rtlCol="0">
            <a:spAutoFit/>
          </a:bodyPr>
          <a:lstStyle/>
          <a:p>
            <a:pPr algn="ctr"/>
            <a:r>
              <a:rPr lang="en-US" sz="2000" dirty="0" smtClean="0">
                <a:solidFill>
                  <a:prstClr val="white"/>
                </a:solidFill>
                <a:latin typeface="Rockwell" panose="02060603020205020403" pitchFamily="18" charset="0"/>
              </a:rPr>
              <a:t>Fluids</a:t>
            </a:r>
          </a:p>
          <a:p>
            <a:pPr algn="ctr"/>
            <a:r>
              <a:rPr lang="en-US" sz="2000" dirty="0" smtClean="0">
                <a:solidFill>
                  <a:prstClr val="white"/>
                </a:solidFill>
                <a:latin typeface="Rockwell" panose="02060603020205020403" pitchFamily="18" charset="0"/>
              </a:rPr>
              <a:t>&amp;</a:t>
            </a:r>
          </a:p>
          <a:p>
            <a:pPr algn="ctr"/>
            <a:r>
              <a:rPr lang="en-US" sz="2000" dirty="0" smtClean="0">
                <a:solidFill>
                  <a:prstClr val="white"/>
                </a:solidFill>
                <a:latin typeface="Rockwell" panose="02060603020205020403" pitchFamily="18" charset="0"/>
              </a:rPr>
              <a:t>Insulin</a:t>
            </a:r>
            <a:endParaRPr lang="en-US" sz="2000" dirty="0">
              <a:solidFill>
                <a:prstClr val="white"/>
              </a:solidFill>
              <a:latin typeface="Rockwell" panose="02060603020205020403" pitchFamily="18" charset="0"/>
            </a:endParaRPr>
          </a:p>
        </p:txBody>
      </p:sp>
      <p:sp>
        <p:nvSpPr>
          <p:cNvPr id="12" name="Down Arrow 11"/>
          <p:cNvSpPr/>
          <p:nvPr/>
        </p:nvSpPr>
        <p:spPr>
          <a:xfrm>
            <a:off x="2351314" y="1712686"/>
            <a:ext cx="1001486" cy="899885"/>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p:nvPicPr>
        <p:blipFill>
          <a:blip r:embed="rId3"/>
          <a:stretch>
            <a:fillRect/>
          </a:stretch>
        </p:blipFill>
        <p:spPr>
          <a:xfrm>
            <a:off x="7624308" y="1691995"/>
            <a:ext cx="1036410" cy="920576"/>
          </a:xfrm>
          <a:prstGeom prst="rect">
            <a:avLst/>
          </a:prstGeom>
        </p:spPr>
      </p:pic>
      <p:cxnSp>
        <p:nvCxnSpPr>
          <p:cNvPr id="17" name="Straight Arrow Connector 16"/>
          <p:cNvCxnSpPr/>
          <p:nvPr/>
        </p:nvCxnSpPr>
        <p:spPr>
          <a:xfrm flipV="1">
            <a:off x="3527013" y="4978046"/>
            <a:ext cx="0" cy="22017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686629" y="1691995"/>
            <a:ext cx="3773714" cy="523220"/>
          </a:xfrm>
          <a:prstGeom prst="rect">
            <a:avLst/>
          </a:prstGeom>
          <a:noFill/>
        </p:spPr>
        <p:txBody>
          <a:bodyPr wrap="square" rtlCol="0">
            <a:spAutoFit/>
          </a:bodyPr>
          <a:lstStyle/>
          <a:p>
            <a:pPr algn="ctr"/>
            <a:r>
              <a:rPr lang="en-US" sz="2800" dirty="0" smtClean="0">
                <a:solidFill>
                  <a:srgbClr val="2969A3"/>
                </a:solidFill>
                <a:latin typeface="Rockwell" panose="02060603020205020403" pitchFamily="18" charset="0"/>
              </a:rPr>
              <a:t>TREATMENT</a:t>
            </a:r>
            <a:endParaRPr lang="en-US" sz="2800" dirty="0">
              <a:solidFill>
                <a:srgbClr val="2969A3"/>
              </a:solidFill>
              <a:latin typeface="Rockwell" panose="02060603020205020403" pitchFamily="18" charset="0"/>
            </a:endParaRPr>
          </a:p>
        </p:txBody>
      </p:sp>
      <p:sp>
        <p:nvSpPr>
          <p:cNvPr id="11" name="TextBox 10"/>
          <p:cNvSpPr txBox="1"/>
          <p:nvPr/>
        </p:nvSpPr>
        <p:spPr>
          <a:xfrm>
            <a:off x="1734457" y="4458507"/>
            <a:ext cx="7678058" cy="1015663"/>
          </a:xfrm>
          <a:prstGeom prst="rect">
            <a:avLst/>
          </a:prstGeom>
          <a:solidFill>
            <a:srgbClr val="2969A3"/>
          </a:solidFill>
        </p:spPr>
        <p:txBody>
          <a:bodyPr wrap="square" rtlCol="0">
            <a:spAutoFit/>
          </a:bodyPr>
          <a:lstStyle/>
          <a:p>
            <a:pPr algn="ctr"/>
            <a:r>
              <a:rPr lang="en-US" sz="2000" dirty="0" smtClean="0">
                <a:solidFill>
                  <a:schemeClr val="bg1"/>
                </a:solidFill>
                <a:latin typeface="Rockwell" panose="02060603020205020403" pitchFamily="18" charset="0"/>
              </a:rPr>
              <a:t>Normal Saline 1</a:t>
            </a:r>
            <a:r>
              <a:rPr lang="en-US" sz="2000" baseline="30000" dirty="0" smtClean="0">
                <a:solidFill>
                  <a:schemeClr val="bg1"/>
                </a:solidFill>
                <a:latin typeface="Rockwell" panose="02060603020205020403" pitchFamily="18" charset="0"/>
              </a:rPr>
              <a:t>st</a:t>
            </a:r>
            <a:r>
              <a:rPr lang="en-US" sz="2000" dirty="0" smtClean="0">
                <a:solidFill>
                  <a:schemeClr val="bg1"/>
                </a:solidFill>
                <a:latin typeface="Rockwell" panose="02060603020205020403" pitchFamily="18" charset="0"/>
              </a:rPr>
              <a:t> for intravascular hydration</a:t>
            </a:r>
          </a:p>
          <a:p>
            <a:pPr algn="ctr"/>
            <a:r>
              <a:rPr lang="en-US" sz="2000" dirty="0" smtClean="0">
                <a:solidFill>
                  <a:schemeClr val="bg1"/>
                </a:solidFill>
                <a:latin typeface="Rockwell" panose="02060603020205020403" pitchFamily="18" charset="0"/>
              </a:rPr>
              <a:t>0.45% Saline 2</a:t>
            </a:r>
            <a:r>
              <a:rPr lang="en-US" sz="2000" baseline="30000" dirty="0" smtClean="0">
                <a:solidFill>
                  <a:schemeClr val="bg1"/>
                </a:solidFill>
                <a:latin typeface="Rockwell" panose="02060603020205020403" pitchFamily="18" charset="0"/>
              </a:rPr>
              <a:t>nd</a:t>
            </a:r>
            <a:r>
              <a:rPr lang="en-US" sz="2000" dirty="0" smtClean="0">
                <a:solidFill>
                  <a:schemeClr val="bg1"/>
                </a:solidFill>
                <a:latin typeface="Rockwell" panose="02060603020205020403" pitchFamily="18" charset="0"/>
              </a:rPr>
              <a:t> for intracellular hydration</a:t>
            </a:r>
          </a:p>
          <a:p>
            <a:pPr algn="ctr"/>
            <a:r>
              <a:rPr lang="en-US" sz="2000" dirty="0" smtClean="0">
                <a:solidFill>
                  <a:schemeClr val="bg1"/>
                </a:solidFill>
                <a:latin typeface="Rockwell" panose="02060603020205020403" pitchFamily="18" charset="0"/>
              </a:rPr>
              <a:t>D5 ½ Saline 3</a:t>
            </a:r>
            <a:r>
              <a:rPr lang="en-US" sz="2000" baseline="30000" dirty="0" smtClean="0">
                <a:solidFill>
                  <a:schemeClr val="bg1"/>
                </a:solidFill>
                <a:latin typeface="Rockwell" panose="02060603020205020403" pitchFamily="18" charset="0"/>
              </a:rPr>
              <a:t>rd</a:t>
            </a:r>
            <a:r>
              <a:rPr lang="en-US" sz="2000" dirty="0" smtClean="0">
                <a:solidFill>
                  <a:schemeClr val="bg1"/>
                </a:solidFill>
                <a:latin typeface="Rockwell" panose="02060603020205020403" pitchFamily="18" charset="0"/>
              </a:rPr>
              <a:t> when glucose 250-300 to prevent hypoglycemia</a:t>
            </a:r>
            <a:endParaRPr lang="en-US" sz="200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317281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743" y="449943"/>
            <a:ext cx="3686628" cy="369332"/>
          </a:xfrm>
          <a:prstGeom prst="rect">
            <a:avLst/>
          </a:prstGeom>
          <a:solidFill>
            <a:srgbClr val="2969A3"/>
          </a:solidFill>
        </p:spPr>
        <p:txBody>
          <a:bodyPr wrap="square" rtlCol="0">
            <a:spAutoFit/>
          </a:bodyPr>
          <a:lstStyle/>
          <a:p>
            <a:r>
              <a:rPr lang="en-US" dirty="0" smtClean="0">
                <a:solidFill>
                  <a:schemeClr val="bg1"/>
                </a:solidFill>
                <a:latin typeface="Rockwell" panose="02060603020205020403" pitchFamily="18" charset="0"/>
              </a:rPr>
              <a:t>CCRN REVIEW: Psychosocial</a:t>
            </a:r>
            <a:endParaRPr lang="en-US" dirty="0">
              <a:solidFill>
                <a:schemeClr val="bg1"/>
              </a:solidFill>
              <a:latin typeface="Rockwell" panose="02060603020205020403" pitchFamily="18" charset="0"/>
            </a:endParaRPr>
          </a:p>
        </p:txBody>
      </p:sp>
      <p:sp>
        <p:nvSpPr>
          <p:cNvPr id="4" name="Rectangle 3"/>
          <p:cNvSpPr/>
          <p:nvPr/>
        </p:nvSpPr>
        <p:spPr>
          <a:xfrm>
            <a:off x="4992915" y="449943"/>
            <a:ext cx="6300238" cy="2308324"/>
          </a:xfrm>
          <a:prstGeom prst="rect">
            <a:avLst/>
          </a:prstGeom>
          <a:noFill/>
        </p:spPr>
        <p:txBody>
          <a:bodyPr wrap="square" lIns="91440" tIns="45720" rIns="91440" bIns="45720">
            <a:spAutoFit/>
          </a:bodyPr>
          <a:lstStyle/>
          <a:p>
            <a:pPr algn="ctr"/>
            <a:r>
              <a:rPr lang="en-US" sz="7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PSYCHOSOCIAL</a:t>
            </a:r>
          </a:p>
          <a:p>
            <a:r>
              <a:rPr lang="en-US" sz="7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a:t>
            </a:r>
            <a:endPar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Picture 4"/>
          <p:cNvPicPr>
            <a:picLocks noChangeAspect="1"/>
          </p:cNvPicPr>
          <p:nvPr/>
        </p:nvPicPr>
        <p:blipFill>
          <a:blip r:embed="rId2"/>
          <a:stretch>
            <a:fillRect/>
          </a:stretch>
        </p:blipFill>
        <p:spPr>
          <a:xfrm>
            <a:off x="1117601" y="1750625"/>
            <a:ext cx="3606282" cy="3606282"/>
          </a:xfrm>
          <a:prstGeom prst="rect">
            <a:avLst/>
          </a:prstGeom>
        </p:spPr>
      </p:pic>
      <p:sp>
        <p:nvSpPr>
          <p:cNvPr id="6" name="TextBox 5"/>
          <p:cNvSpPr txBox="1"/>
          <p:nvPr/>
        </p:nvSpPr>
        <p:spPr>
          <a:xfrm>
            <a:off x="6720114" y="2365829"/>
            <a:ext cx="4573039" cy="2800767"/>
          </a:xfrm>
          <a:prstGeom prst="rect">
            <a:avLst/>
          </a:prstGeom>
          <a:solidFill>
            <a:srgbClr val="2969A3"/>
          </a:solidFill>
        </p:spPr>
        <p:txBody>
          <a:bodyPr wrap="square" rtlCol="0">
            <a:spAutoFit/>
          </a:bodyPr>
          <a:lstStyle/>
          <a:p>
            <a:pPr algn="ctr"/>
            <a:endParaRPr lang="en-US" dirty="0" smtClean="0">
              <a:latin typeface="Rockwell" panose="02060603020205020403" pitchFamily="18" charset="0"/>
            </a:endParaRPr>
          </a:p>
          <a:p>
            <a:pPr algn="ctr"/>
            <a:r>
              <a:rPr lang="en-US" sz="2800" dirty="0" smtClean="0">
                <a:solidFill>
                  <a:schemeClr val="bg1"/>
                </a:solidFill>
                <a:latin typeface="Rockwell" panose="02060603020205020403" pitchFamily="18" charset="0"/>
              </a:rPr>
              <a:t>Antisocial Behavior</a:t>
            </a:r>
          </a:p>
          <a:p>
            <a:pPr algn="ctr"/>
            <a:r>
              <a:rPr lang="en-US" sz="2800" dirty="0" smtClean="0">
                <a:solidFill>
                  <a:schemeClr val="bg1"/>
                </a:solidFill>
                <a:latin typeface="Rockwell" panose="02060603020205020403" pitchFamily="18" charset="0"/>
              </a:rPr>
              <a:t>Delirium/Dementia</a:t>
            </a:r>
          </a:p>
          <a:p>
            <a:pPr algn="ctr"/>
            <a:r>
              <a:rPr lang="en-US" sz="2800" dirty="0" smtClean="0">
                <a:solidFill>
                  <a:schemeClr val="bg1"/>
                </a:solidFill>
                <a:latin typeface="Rockwell" panose="02060603020205020403" pitchFamily="18" charset="0"/>
              </a:rPr>
              <a:t>Mood Disorders</a:t>
            </a:r>
          </a:p>
          <a:p>
            <a:pPr algn="ctr"/>
            <a:r>
              <a:rPr lang="en-US" sz="2800" dirty="0" smtClean="0">
                <a:solidFill>
                  <a:schemeClr val="bg1"/>
                </a:solidFill>
                <a:latin typeface="Rockwell" panose="02060603020205020403" pitchFamily="18" charset="0"/>
              </a:rPr>
              <a:t>Substance Dependence</a:t>
            </a:r>
          </a:p>
          <a:p>
            <a:pPr algn="ctr"/>
            <a:r>
              <a:rPr lang="en-US" sz="2800" dirty="0" smtClean="0">
                <a:solidFill>
                  <a:schemeClr val="bg1"/>
                </a:solidFill>
                <a:latin typeface="Rockwell" panose="02060603020205020403" pitchFamily="18" charset="0"/>
              </a:rPr>
              <a:t>Suicidal Behavior</a:t>
            </a:r>
          </a:p>
          <a:p>
            <a:pPr algn="ctr"/>
            <a:endParaRPr lang="en-US" dirty="0" smtClean="0">
              <a:latin typeface="Rockwell" panose="02060603020205020403" pitchFamily="18" charset="0"/>
            </a:endParaRPr>
          </a:p>
        </p:txBody>
      </p:sp>
      <p:sp>
        <p:nvSpPr>
          <p:cNvPr id="8" name="TextBox 7"/>
          <p:cNvSpPr txBox="1"/>
          <p:nvPr/>
        </p:nvSpPr>
        <p:spPr>
          <a:xfrm>
            <a:off x="2032000" y="6023429"/>
            <a:ext cx="8273143" cy="461665"/>
          </a:xfrm>
          <a:prstGeom prst="rect">
            <a:avLst/>
          </a:prstGeom>
          <a:solidFill>
            <a:srgbClr val="2969A3"/>
          </a:solidFill>
        </p:spPr>
        <p:txBody>
          <a:bodyPr wrap="square" rtlCol="0">
            <a:spAutoFit/>
          </a:bodyPr>
          <a:lstStyle/>
          <a:p>
            <a:pPr algn="ctr"/>
            <a:r>
              <a:rPr lang="en-US" sz="2400" dirty="0" smtClean="0">
                <a:solidFill>
                  <a:schemeClr val="bg1"/>
                </a:solidFill>
                <a:latin typeface="Rockwell" panose="02060603020205020403" pitchFamily="18" charset="0"/>
              </a:rPr>
              <a:t>6 Questions</a:t>
            </a:r>
            <a:endParaRPr lang="en-US" sz="240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21877011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3025" y="384327"/>
            <a:ext cx="3468925" cy="499915"/>
          </a:xfrm>
          <a:prstGeom prst="rect">
            <a:avLst/>
          </a:prstGeom>
        </p:spPr>
      </p:pic>
      <p:pic>
        <p:nvPicPr>
          <p:cNvPr id="5" name="Picture 4"/>
          <p:cNvPicPr>
            <a:picLocks noChangeAspect="1"/>
          </p:cNvPicPr>
          <p:nvPr/>
        </p:nvPicPr>
        <p:blipFill>
          <a:blip r:embed="rId4"/>
          <a:stretch>
            <a:fillRect/>
          </a:stretch>
        </p:blipFill>
        <p:spPr>
          <a:xfrm>
            <a:off x="8302621" y="3236661"/>
            <a:ext cx="2846584" cy="3107935"/>
          </a:xfrm>
          <a:prstGeom prst="rect">
            <a:avLst/>
          </a:prstGeom>
        </p:spPr>
      </p:pic>
      <p:pic>
        <p:nvPicPr>
          <p:cNvPr id="6" name="Picture 5"/>
          <p:cNvPicPr>
            <a:picLocks noChangeAspect="1"/>
          </p:cNvPicPr>
          <p:nvPr/>
        </p:nvPicPr>
        <p:blipFill>
          <a:blip r:embed="rId5"/>
          <a:stretch>
            <a:fillRect/>
          </a:stretch>
        </p:blipFill>
        <p:spPr>
          <a:xfrm>
            <a:off x="3225544" y="3236661"/>
            <a:ext cx="3061847" cy="3093867"/>
          </a:xfrm>
          <a:prstGeom prst="rect">
            <a:avLst/>
          </a:prstGeom>
        </p:spPr>
      </p:pic>
      <p:cxnSp>
        <p:nvCxnSpPr>
          <p:cNvPr id="8" name="Straight Connector 7"/>
          <p:cNvCxnSpPr/>
          <p:nvPr/>
        </p:nvCxnSpPr>
        <p:spPr>
          <a:xfrm>
            <a:off x="7235376" y="3068105"/>
            <a:ext cx="14068" cy="34169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6"/>
          <a:stretch>
            <a:fillRect/>
          </a:stretch>
        </p:blipFill>
        <p:spPr>
          <a:xfrm>
            <a:off x="0" y="1150637"/>
            <a:ext cx="12193057" cy="646232"/>
          </a:xfrm>
          <a:prstGeom prst="rect">
            <a:avLst/>
          </a:prstGeom>
        </p:spPr>
      </p:pic>
      <p:sp>
        <p:nvSpPr>
          <p:cNvPr id="12" name="TextBox 11"/>
          <p:cNvSpPr txBox="1"/>
          <p:nvPr/>
        </p:nvSpPr>
        <p:spPr>
          <a:xfrm>
            <a:off x="3976914" y="2140099"/>
            <a:ext cx="6838462" cy="584775"/>
          </a:xfrm>
          <a:prstGeom prst="rect">
            <a:avLst/>
          </a:prstGeom>
          <a:noFill/>
        </p:spPr>
        <p:txBody>
          <a:bodyPr wrap="square" rtlCol="0">
            <a:spAutoFit/>
          </a:bodyPr>
          <a:lstStyle/>
          <a:p>
            <a:r>
              <a:rPr lang="el-GR" sz="3200" dirty="0" smtClean="0"/>
              <a:t>Δ</a:t>
            </a:r>
            <a:r>
              <a:rPr lang="en-US" sz="3200" dirty="0" smtClean="0">
                <a:latin typeface="Rockwell" panose="02060603020205020403" pitchFamily="18" charset="0"/>
              </a:rPr>
              <a:t> pH 0.1 </a:t>
            </a:r>
            <a:r>
              <a:rPr lang="en-US" sz="2400" dirty="0" smtClean="0">
                <a:latin typeface="Rockwell" panose="02060603020205020403" pitchFamily="18" charset="0"/>
              </a:rPr>
              <a:t>Reciprocal Change </a:t>
            </a:r>
            <a:r>
              <a:rPr lang="en-US" sz="3200" dirty="0" smtClean="0">
                <a:latin typeface="Rockwell" panose="02060603020205020403" pitchFamily="18" charset="0"/>
              </a:rPr>
              <a:t>K+ 0.6 </a:t>
            </a:r>
            <a:endParaRPr lang="en-US" sz="3200" dirty="0">
              <a:latin typeface="Rockwell" panose="02060603020205020403" pitchFamily="18" charset="0"/>
            </a:endParaRPr>
          </a:p>
        </p:txBody>
      </p:sp>
      <p:sp>
        <p:nvSpPr>
          <p:cNvPr id="15" name="TextBox 14"/>
          <p:cNvSpPr txBox="1"/>
          <p:nvPr/>
        </p:nvSpPr>
        <p:spPr>
          <a:xfrm>
            <a:off x="569430" y="3352800"/>
            <a:ext cx="2656114" cy="2585323"/>
          </a:xfrm>
          <a:prstGeom prst="rect">
            <a:avLst/>
          </a:prstGeom>
          <a:noFill/>
        </p:spPr>
        <p:txBody>
          <a:bodyPr wrap="square" rtlCol="0">
            <a:spAutoFit/>
          </a:bodyPr>
          <a:lstStyle/>
          <a:p>
            <a:r>
              <a:rPr lang="en-US" dirty="0" smtClean="0">
                <a:solidFill>
                  <a:srgbClr val="2969A3"/>
                </a:solidFill>
                <a:latin typeface="Rockwell" panose="02060603020205020403" pitchFamily="18" charset="0"/>
              </a:rPr>
              <a:t>In a state of acidosis, potassium will shift out of the cell and hydrogen will shift into the cell……</a:t>
            </a:r>
          </a:p>
          <a:p>
            <a:endParaRPr lang="en-US" dirty="0">
              <a:solidFill>
                <a:srgbClr val="2969A3"/>
              </a:solidFill>
              <a:latin typeface="Rockwell" panose="02060603020205020403" pitchFamily="18" charset="0"/>
            </a:endParaRPr>
          </a:p>
          <a:p>
            <a:r>
              <a:rPr lang="en-US" dirty="0" smtClean="0">
                <a:solidFill>
                  <a:srgbClr val="2969A3"/>
                </a:solidFill>
                <a:latin typeface="Rockwell" panose="02060603020205020403" pitchFamily="18" charset="0"/>
              </a:rPr>
              <a:t>There is a shift between potassium and hydrogen ions. </a:t>
            </a:r>
            <a:endParaRPr lang="en-US" dirty="0">
              <a:solidFill>
                <a:srgbClr val="2969A3"/>
              </a:solidFill>
              <a:latin typeface="Rockwell" panose="02060603020205020403" pitchFamily="18" charset="0"/>
            </a:endParaRPr>
          </a:p>
        </p:txBody>
      </p:sp>
      <p:sp>
        <p:nvSpPr>
          <p:cNvPr id="16" name="TextBox 15"/>
          <p:cNvSpPr txBox="1"/>
          <p:nvPr/>
        </p:nvSpPr>
        <p:spPr>
          <a:xfrm>
            <a:off x="7396145" y="3748448"/>
            <a:ext cx="595085" cy="369332"/>
          </a:xfrm>
          <a:prstGeom prst="rect">
            <a:avLst/>
          </a:prstGeom>
          <a:noFill/>
        </p:spPr>
        <p:txBody>
          <a:bodyPr wrap="square" rtlCol="0">
            <a:spAutoFit/>
          </a:bodyPr>
          <a:lstStyle/>
          <a:p>
            <a:r>
              <a:rPr lang="en-US" dirty="0" smtClean="0">
                <a:latin typeface="Rockwell" panose="02060603020205020403" pitchFamily="18" charset="0"/>
              </a:rPr>
              <a:t>K+</a:t>
            </a:r>
            <a:endParaRPr lang="en-US" dirty="0">
              <a:latin typeface="Rockwell" panose="02060603020205020403" pitchFamily="18" charset="0"/>
            </a:endParaRPr>
          </a:p>
        </p:txBody>
      </p:sp>
      <p:sp>
        <p:nvSpPr>
          <p:cNvPr id="17" name="TextBox 16"/>
          <p:cNvSpPr txBox="1"/>
          <p:nvPr/>
        </p:nvSpPr>
        <p:spPr>
          <a:xfrm>
            <a:off x="6568174" y="3352800"/>
            <a:ext cx="586712" cy="369332"/>
          </a:xfrm>
          <a:prstGeom prst="rect">
            <a:avLst/>
          </a:prstGeom>
          <a:noFill/>
        </p:spPr>
        <p:txBody>
          <a:bodyPr wrap="square" rtlCol="0">
            <a:spAutoFit/>
          </a:bodyPr>
          <a:lstStyle/>
          <a:p>
            <a:r>
              <a:rPr lang="en-US" dirty="0" smtClean="0"/>
              <a:t>H+</a:t>
            </a:r>
            <a:endParaRPr lang="en-US" dirty="0"/>
          </a:p>
        </p:txBody>
      </p:sp>
      <p:cxnSp>
        <p:nvCxnSpPr>
          <p:cNvPr id="19" name="Straight Arrow Connector 18"/>
          <p:cNvCxnSpPr>
            <a:stCxn id="17" idx="3"/>
          </p:cNvCxnSpPr>
          <p:nvPr/>
        </p:nvCxnSpPr>
        <p:spPr>
          <a:xfrm>
            <a:off x="7154886" y="3537466"/>
            <a:ext cx="68282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6" idx="1"/>
          </p:cNvCxnSpPr>
          <p:nvPr/>
        </p:nvCxnSpPr>
        <p:spPr>
          <a:xfrm flipH="1">
            <a:off x="6861530" y="3933114"/>
            <a:ext cx="53461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67881" y="4328762"/>
            <a:ext cx="787005" cy="1754326"/>
          </a:xfrm>
          <a:prstGeom prst="rect">
            <a:avLst/>
          </a:prstGeom>
          <a:noFill/>
        </p:spPr>
        <p:txBody>
          <a:bodyPr wrap="square" rtlCol="0">
            <a:spAutoFit/>
          </a:bodyPr>
          <a:lstStyle/>
          <a:p>
            <a:pPr algn="ctr"/>
            <a:r>
              <a:rPr lang="en-US" dirty="0" smtClean="0">
                <a:latin typeface="Rockwell" panose="02060603020205020403" pitchFamily="18" charset="0"/>
              </a:rPr>
              <a:t>PH</a:t>
            </a:r>
          </a:p>
          <a:p>
            <a:pPr algn="ctr"/>
            <a:r>
              <a:rPr lang="en-US" dirty="0" smtClean="0">
                <a:latin typeface="Rockwell" panose="02060603020205020403" pitchFamily="18" charset="0"/>
              </a:rPr>
              <a:t>7.45</a:t>
            </a:r>
          </a:p>
          <a:p>
            <a:pPr algn="ctr"/>
            <a:r>
              <a:rPr lang="en-US" dirty="0" smtClean="0">
                <a:latin typeface="Rockwell" panose="02060603020205020403" pitchFamily="18" charset="0"/>
              </a:rPr>
              <a:t>7.35</a:t>
            </a:r>
          </a:p>
          <a:p>
            <a:pPr algn="ctr"/>
            <a:r>
              <a:rPr lang="en-US" dirty="0" smtClean="0">
                <a:latin typeface="Rockwell" panose="02060603020205020403" pitchFamily="18" charset="0"/>
              </a:rPr>
              <a:t>7.25</a:t>
            </a:r>
          </a:p>
          <a:p>
            <a:pPr algn="ctr"/>
            <a:r>
              <a:rPr lang="en-US" dirty="0" smtClean="0">
                <a:latin typeface="Rockwell" panose="02060603020205020403" pitchFamily="18" charset="0"/>
              </a:rPr>
              <a:t>7.15</a:t>
            </a:r>
          </a:p>
          <a:p>
            <a:pPr algn="ctr"/>
            <a:r>
              <a:rPr lang="en-US" dirty="0" smtClean="0">
                <a:latin typeface="Rockwell" panose="02060603020205020403" pitchFamily="18" charset="0"/>
              </a:rPr>
              <a:t>7.05</a:t>
            </a:r>
            <a:endParaRPr lang="en-US" dirty="0">
              <a:latin typeface="Rockwell" panose="02060603020205020403" pitchFamily="18" charset="0"/>
            </a:endParaRPr>
          </a:p>
        </p:txBody>
      </p:sp>
      <p:sp>
        <p:nvSpPr>
          <p:cNvPr id="24" name="TextBox 23"/>
          <p:cNvSpPr txBox="1"/>
          <p:nvPr/>
        </p:nvSpPr>
        <p:spPr>
          <a:xfrm>
            <a:off x="7329934" y="4328762"/>
            <a:ext cx="661296" cy="1754326"/>
          </a:xfrm>
          <a:prstGeom prst="rect">
            <a:avLst/>
          </a:prstGeom>
          <a:noFill/>
        </p:spPr>
        <p:txBody>
          <a:bodyPr wrap="square" rtlCol="0">
            <a:spAutoFit/>
          </a:bodyPr>
          <a:lstStyle/>
          <a:p>
            <a:pPr algn="ctr"/>
            <a:r>
              <a:rPr lang="en-US" dirty="0" smtClean="0">
                <a:latin typeface="Rockwell" panose="02060603020205020403" pitchFamily="18" charset="0"/>
              </a:rPr>
              <a:t>K+</a:t>
            </a:r>
          </a:p>
          <a:p>
            <a:pPr algn="ctr"/>
            <a:r>
              <a:rPr lang="en-US" dirty="0" smtClean="0">
                <a:latin typeface="Rockwell" panose="02060603020205020403" pitchFamily="18" charset="0"/>
              </a:rPr>
              <a:t>4.5</a:t>
            </a:r>
          </a:p>
          <a:p>
            <a:pPr algn="ctr"/>
            <a:r>
              <a:rPr lang="en-US" dirty="0" smtClean="0">
                <a:latin typeface="Rockwell" panose="02060603020205020403" pitchFamily="18" charset="0"/>
              </a:rPr>
              <a:t>5.1</a:t>
            </a:r>
          </a:p>
          <a:p>
            <a:pPr algn="ctr"/>
            <a:r>
              <a:rPr lang="en-US" dirty="0" smtClean="0">
                <a:latin typeface="Rockwell" panose="02060603020205020403" pitchFamily="18" charset="0"/>
              </a:rPr>
              <a:t>5.7</a:t>
            </a:r>
          </a:p>
          <a:p>
            <a:pPr algn="ctr"/>
            <a:r>
              <a:rPr lang="en-US" dirty="0" smtClean="0">
                <a:latin typeface="Rockwell" panose="02060603020205020403" pitchFamily="18" charset="0"/>
              </a:rPr>
              <a:t>6.3</a:t>
            </a:r>
          </a:p>
          <a:p>
            <a:pPr algn="ctr"/>
            <a:r>
              <a:rPr lang="en-US" dirty="0" smtClean="0">
                <a:latin typeface="Rockwell" panose="02060603020205020403" pitchFamily="18" charset="0"/>
              </a:rPr>
              <a:t>6.9</a:t>
            </a:r>
            <a:endParaRPr lang="en-US" dirty="0">
              <a:latin typeface="Rockwell" panose="02060603020205020403" pitchFamily="18" charset="0"/>
            </a:endParaRPr>
          </a:p>
        </p:txBody>
      </p:sp>
    </p:spTree>
    <p:extLst>
      <p:ext uri="{BB962C8B-B14F-4D97-AF65-F5344CB8AC3E}">
        <p14:creationId xmlns:p14="http://schemas.microsoft.com/office/powerpoint/2010/main" val="5456133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77257" y="3933371"/>
            <a:ext cx="7300686" cy="66765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0" y="508413"/>
            <a:ext cx="3468925" cy="499915"/>
          </a:xfrm>
          <a:prstGeom prst="rect">
            <a:avLst/>
          </a:prstGeom>
        </p:spPr>
      </p:pic>
      <p:sp>
        <p:nvSpPr>
          <p:cNvPr id="3" name="TextBox 2"/>
          <p:cNvSpPr txBox="1"/>
          <p:nvPr/>
        </p:nvSpPr>
        <p:spPr>
          <a:xfrm>
            <a:off x="0" y="1320800"/>
            <a:ext cx="12192000" cy="461665"/>
          </a:xfrm>
          <a:prstGeom prst="rect">
            <a:avLst/>
          </a:prstGeom>
          <a:solidFill>
            <a:srgbClr val="2969A3"/>
          </a:solidFill>
        </p:spPr>
        <p:txBody>
          <a:bodyPr wrap="square" rtlCol="0">
            <a:spAutoFit/>
          </a:bodyPr>
          <a:lstStyle/>
          <a:p>
            <a:pPr algn="ctr"/>
            <a:r>
              <a:rPr lang="en-US" sz="2400" dirty="0" smtClean="0">
                <a:solidFill>
                  <a:schemeClr val="bg1"/>
                </a:solidFill>
                <a:latin typeface="Rockwell" panose="02060603020205020403" pitchFamily="18" charset="0"/>
              </a:rPr>
              <a:t>What is the effect of ADH on urine formation?</a:t>
            </a:r>
            <a:endParaRPr lang="en-US" sz="2400" dirty="0">
              <a:solidFill>
                <a:schemeClr val="bg1"/>
              </a:solidFill>
              <a:latin typeface="Rockwell" panose="02060603020205020403" pitchFamily="18" charset="0"/>
            </a:endParaRPr>
          </a:p>
        </p:txBody>
      </p:sp>
      <p:sp>
        <p:nvSpPr>
          <p:cNvPr id="4" name="TextBox 3"/>
          <p:cNvSpPr txBox="1"/>
          <p:nvPr/>
        </p:nvSpPr>
        <p:spPr>
          <a:xfrm>
            <a:off x="1465943" y="2540000"/>
            <a:ext cx="9289143" cy="2677656"/>
          </a:xfrm>
          <a:prstGeom prst="rect">
            <a:avLst/>
          </a:prstGeom>
          <a:noFill/>
        </p:spPr>
        <p:txBody>
          <a:bodyPr wrap="square" rtlCol="0">
            <a:spAutoFit/>
          </a:bodyPr>
          <a:lstStyle/>
          <a:p>
            <a:pPr marL="457200" indent="-457200">
              <a:buAutoNum type="alphaUcPeriod"/>
            </a:pPr>
            <a:r>
              <a:rPr lang="en-US" sz="2400" dirty="0" smtClean="0">
                <a:latin typeface="Rockwell" panose="02060603020205020403" pitchFamily="18" charset="0"/>
              </a:rPr>
              <a:t>Retention of sodium and water, excretion of potassium</a:t>
            </a:r>
          </a:p>
          <a:p>
            <a:pPr marL="457200" indent="-457200">
              <a:buAutoNum type="alphaUcPeriod"/>
            </a:pPr>
            <a:endParaRPr lang="en-US" sz="2400" dirty="0">
              <a:latin typeface="Rockwell" panose="02060603020205020403" pitchFamily="18" charset="0"/>
            </a:endParaRPr>
          </a:p>
          <a:p>
            <a:pPr marL="457200" indent="-457200">
              <a:buAutoNum type="alphaUcPeriod"/>
            </a:pPr>
            <a:r>
              <a:rPr lang="en-US" sz="2400" dirty="0" smtClean="0">
                <a:latin typeface="Rockwell" panose="02060603020205020403" pitchFamily="18" charset="0"/>
              </a:rPr>
              <a:t>Excretion of sodium and water, excretion of potassium</a:t>
            </a:r>
          </a:p>
          <a:p>
            <a:pPr marL="457200" indent="-457200">
              <a:buAutoNum type="alphaUcPeriod"/>
            </a:pPr>
            <a:endParaRPr lang="en-US" sz="2400" dirty="0">
              <a:latin typeface="Rockwell" panose="02060603020205020403" pitchFamily="18" charset="0"/>
            </a:endParaRPr>
          </a:p>
          <a:p>
            <a:pPr marL="457200" indent="-457200">
              <a:buAutoNum type="alphaUcPeriod"/>
            </a:pPr>
            <a:r>
              <a:rPr lang="en-US" sz="2400" dirty="0" smtClean="0">
                <a:latin typeface="Rockwell" panose="02060603020205020403" pitchFamily="18" charset="0"/>
              </a:rPr>
              <a:t>Retention of water, concentration of urine</a:t>
            </a:r>
          </a:p>
          <a:p>
            <a:pPr marL="457200" indent="-457200">
              <a:buAutoNum type="alphaUcPeriod"/>
            </a:pPr>
            <a:endParaRPr lang="en-US" sz="2400" dirty="0">
              <a:latin typeface="Rockwell" panose="02060603020205020403" pitchFamily="18" charset="0"/>
            </a:endParaRPr>
          </a:p>
          <a:p>
            <a:pPr marL="457200" indent="-457200">
              <a:buAutoNum type="alphaUcPeriod"/>
            </a:pPr>
            <a:r>
              <a:rPr lang="en-US" sz="2400" dirty="0" smtClean="0">
                <a:latin typeface="Rockwell" panose="02060603020205020403" pitchFamily="18" charset="0"/>
              </a:rPr>
              <a:t>Excretion of water, dilution of urine</a:t>
            </a:r>
            <a:endParaRPr lang="en-US" sz="2400" dirty="0">
              <a:latin typeface="Rockwell" panose="02060603020205020403" pitchFamily="18" charset="0"/>
            </a:endParaRPr>
          </a:p>
        </p:txBody>
      </p:sp>
    </p:spTree>
    <p:extLst>
      <p:ext uri="{BB962C8B-B14F-4D97-AF65-F5344CB8AC3E}">
        <p14:creationId xmlns:p14="http://schemas.microsoft.com/office/powerpoint/2010/main" val="283239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06286" y="3149600"/>
            <a:ext cx="5268685" cy="7692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0" y="508413"/>
            <a:ext cx="3468925" cy="499915"/>
          </a:xfrm>
          <a:prstGeom prst="rect">
            <a:avLst/>
          </a:prstGeom>
        </p:spPr>
      </p:pic>
      <p:sp>
        <p:nvSpPr>
          <p:cNvPr id="3" name="TextBox 2"/>
          <p:cNvSpPr txBox="1"/>
          <p:nvPr/>
        </p:nvSpPr>
        <p:spPr>
          <a:xfrm>
            <a:off x="0" y="1320800"/>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The releasing stimulus for ADH is normally:</a:t>
            </a:r>
            <a:endParaRPr lang="en-US" sz="2400" dirty="0">
              <a:solidFill>
                <a:prstClr val="white"/>
              </a:solidFill>
              <a:latin typeface="Rockwell" panose="02060603020205020403" pitchFamily="18" charset="0"/>
            </a:endParaRPr>
          </a:p>
        </p:txBody>
      </p:sp>
      <p:sp>
        <p:nvSpPr>
          <p:cNvPr id="4" name="TextBox 3"/>
          <p:cNvSpPr txBox="1"/>
          <p:nvPr/>
        </p:nvSpPr>
        <p:spPr>
          <a:xfrm>
            <a:off x="1465943" y="2540000"/>
            <a:ext cx="9289143" cy="2677656"/>
          </a:xfrm>
          <a:prstGeom prst="rect">
            <a:avLst/>
          </a:prstGeom>
          <a:noFill/>
        </p:spPr>
        <p:txBody>
          <a:bodyPr wrap="square" rtlCol="0">
            <a:spAutoFit/>
          </a:bodyPr>
          <a:lstStyle/>
          <a:p>
            <a:pPr marL="457200" indent="-457200">
              <a:buFontTx/>
              <a:buAutoNum type="alphaUcPeriod"/>
            </a:pPr>
            <a:r>
              <a:rPr lang="en-US" sz="2400" dirty="0" smtClean="0">
                <a:solidFill>
                  <a:prstClr val="black"/>
                </a:solidFill>
                <a:latin typeface="Rockwell" panose="02060603020205020403" pitchFamily="18" charset="0"/>
              </a:rPr>
              <a:t>Decreased serum osmolality </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Increased serum osmolality </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An elevated circulating cortisol level</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Increased serum potassium levels</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135075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77257" y="3933371"/>
            <a:ext cx="7300686" cy="66765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2"/>
          <a:stretch>
            <a:fillRect/>
          </a:stretch>
        </p:blipFill>
        <p:spPr>
          <a:xfrm>
            <a:off x="0" y="508413"/>
            <a:ext cx="3468925" cy="499915"/>
          </a:xfrm>
          <a:prstGeom prst="rect">
            <a:avLst/>
          </a:prstGeom>
        </p:spPr>
      </p:pic>
      <p:sp>
        <p:nvSpPr>
          <p:cNvPr id="3" name="TextBox 2"/>
          <p:cNvSpPr txBox="1"/>
          <p:nvPr/>
        </p:nvSpPr>
        <p:spPr>
          <a:xfrm>
            <a:off x="0" y="1320800"/>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The normal serum osmolality is within the range of:</a:t>
            </a:r>
            <a:endParaRPr lang="en-US" sz="2400" dirty="0">
              <a:solidFill>
                <a:prstClr val="white"/>
              </a:solidFill>
              <a:latin typeface="Rockwell" panose="02060603020205020403" pitchFamily="18" charset="0"/>
            </a:endParaRPr>
          </a:p>
        </p:txBody>
      </p:sp>
      <p:sp>
        <p:nvSpPr>
          <p:cNvPr id="4" name="TextBox 3"/>
          <p:cNvSpPr txBox="1"/>
          <p:nvPr/>
        </p:nvSpPr>
        <p:spPr>
          <a:xfrm>
            <a:off x="1465943" y="2540000"/>
            <a:ext cx="9289143" cy="2677656"/>
          </a:xfrm>
          <a:prstGeom prst="rect">
            <a:avLst/>
          </a:prstGeom>
          <a:noFill/>
        </p:spPr>
        <p:txBody>
          <a:bodyPr wrap="square" rtlCol="0">
            <a:spAutoFit/>
          </a:bodyPr>
          <a:lstStyle/>
          <a:p>
            <a:pPr marL="457200" indent="-457200">
              <a:buFontTx/>
              <a:buAutoNum type="alphaUcPeriod"/>
            </a:pPr>
            <a:r>
              <a:rPr lang="en-US" sz="2400" dirty="0" smtClean="0">
                <a:solidFill>
                  <a:prstClr val="black"/>
                </a:solidFill>
                <a:latin typeface="Rockwell" panose="02060603020205020403" pitchFamily="18" charset="0"/>
              </a:rPr>
              <a:t>145-155 </a:t>
            </a:r>
            <a:r>
              <a:rPr lang="en-US" sz="2400" dirty="0" err="1" smtClean="0">
                <a:solidFill>
                  <a:prstClr val="black"/>
                </a:solidFill>
                <a:latin typeface="Rockwell" panose="02060603020205020403" pitchFamily="18" charset="0"/>
              </a:rPr>
              <a:t>mOs.</a:t>
            </a:r>
            <a:r>
              <a:rPr lang="en-US" sz="2400" dirty="0" smtClean="0">
                <a:solidFill>
                  <a:prstClr val="black"/>
                </a:solidFill>
                <a:latin typeface="Rockwell" panose="02060603020205020403" pitchFamily="18" charset="0"/>
              </a:rPr>
              <a:t>/L</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200-250 </a:t>
            </a:r>
            <a:r>
              <a:rPr lang="en-US" sz="2400" dirty="0" err="1" smtClean="0">
                <a:solidFill>
                  <a:prstClr val="black"/>
                </a:solidFill>
                <a:latin typeface="Rockwell" panose="02060603020205020403" pitchFamily="18" charset="0"/>
              </a:rPr>
              <a:t>mOs.</a:t>
            </a:r>
            <a:r>
              <a:rPr lang="en-US" sz="2400" dirty="0" smtClean="0">
                <a:solidFill>
                  <a:prstClr val="black"/>
                </a:solidFill>
                <a:latin typeface="Rockwell" panose="02060603020205020403" pitchFamily="18" charset="0"/>
              </a:rPr>
              <a:t>/L</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275-295 </a:t>
            </a:r>
            <a:r>
              <a:rPr lang="en-US" sz="2400" dirty="0" err="1" smtClean="0">
                <a:solidFill>
                  <a:prstClr val="black"/>
                </a:solidFill>
                <a:latin typeface="Rockwell" panose="02060603020205020403" pitchFamily="18" charset="0"/>
              </a:rPr>
              <a:t>mOs.</a:t>
            </a:r>
            <a:r>
              <a:rPr lang="en-US" sz="2400" dirty="0" smtClean="0">
                <a:solidFill>
                  <a:prstClr val="black"/>
                </a:solidFill>
                <a:latin typeface="Rockwell" panose="02060603020205020403" pitchFamily="18" charset="0"/>
              </a:rPr>
              <a:t>/L</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325-375 </a:t>
            </a:r>
            <a:r>
              <a:rPr lang="en-US" sz="2400" dirty="0" err="1" smtClean="0">
                <a:solidFill>
                  <a:prstClr val="black"/>
                </a:solidFill>
                <a:latin typeface="Rockwell" panose="02060603020205020403" pitchFamily="18" charset="0"/>
              </a:rPr>
              <a:t>mOs.</a:t>
            </a:r>
            <a:r>
              <a:rPr lang="en-US" sz="2400" dirty="0" smtClean="0">
                <a:solidFill>
                  <a:prstClr val="black"/>
                </a:solidFill>
                <a:latin typeface="Rockwell" panose="02060603020205020403" pitchFamily="18" charset="0"/>
              </a:rPr>
              <a:t>/L</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110880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77257" y="4688114"/>
            <a:ext cx="5080000" cy="6386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0" y="508413"/>
            <a:ext cx="3468925" cy="499915"/>
          </a:xfrm>
          <a:prstGeom prst="rect">
            <a:avLst/>
          </a:prstGeom>
        </p:spPr>
      </p:pic>
      <p:sp>
        <p:nvSpPr>
          <p:cNvPr id="3" name="TextBox 2"/>
          <p:cNvSpPr txBox="1"/>
          <p:nvPr/>
        </p:nvSpPr>
        <p:spPr>
          <a:xfrm>
            <a:off x="0" y="1320800"/>
            <a:ext cx="12192000" cy="400110"/>
          </a:xfrm>
          <a:prstGeom prst="rect">
            <a:avLst/>
          </a:prstGeom>
          <a:solidFill>
            <a:srgbClr val="2969A3"/>
          </a:solidFill>
        </p:spPr>
        <p:txBody>
          <a:bodyPr wrap="square" rtlCol="0">
            <a:spAutoFit/>
          </a:bodyPr>
          <a:lstStyle/>
          <a:p>
            <a:pPr algn="ctr"/>
            <a:r>
              <a:rPr lang="en-US" sz="2000" dirty="0" smtClean="0">
                <a:solidFill>
                  <a:prstClr val="white"/>
                </a:solidFill>
                <a:latin typeface="Rockwell" panose="02060603020205020403" pitchFamily="18" charset="0"/>
              </a:rPr>
              <a:t>The syndrome of inappropriate antidiuretic hormone (SIADH) is manifested clinically as a: </a:t>
            </a:r>
            <a:endParaRPr lang="en-US" sz="2000" dirty="0">
              <a:solidFill>
                <a:prstClr val="white"/>
              </a:solidFill>
              <a:latin typeface="Rockwell" panose="02060603020205020403" pitchFamily="18" charset="0"/>
            </a:endParaRPr>
          </a:p>
        </p:txBody>
      </p:sp>
      <p:sp>
        <p:nvSpPr>
          <p:cNvPr id="4" name="TextBox 3"/>
          <p:cNvSpPr txBox="1"/>
          <p:nvPr/>
        </p:nvSpPr>
        <p:spPr>
          <a:xfrm>
            <a:off x="1465943" y="2540000"/>
            <a:ext cx="9289143" cy="2677656"/>
          </a:xfrm>
          <a:prstGeom prst="rect">
            <a:avLst/>
          </a:prstGeom>
          <a:noFill/>
        </p:spPr>
        <p:txBody>
          <a:bodyPr wrap="square" rtlCol="0">
            <a:spAutoFit/>
          </a:bodyPr>
          <a:lstStyle/>
          <a:p>
            <a:pPr marL="457200" indent="-457200">
              <a:buFontTx/>
              <a:buAutoNum type="alphaUcPeriod"/>
            </a:pPr>
            <a:r>
              <a:rPr lang="en-US" sz="2400" dirty="0" smtClean="0">
                <a:solidFill>
                  <a:prstClr val="black"/>
                </a:solidFill>
                <a:latin typeface="Rockwell" panose="02060603020205020403" pitchFamily="18" charset="0"/>
              </a:rPr>
              <a:t>Hyperosmolar state</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Low output state</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Myxedema state</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Water intoxication state</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70242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17600" y="2438400"/>
            <a:ext cx="3933371" cy="7547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0" y="508413"/>
            <a:ext cx="3468925" cy="499915"/>
          </a:xfrm>
          <a:prstGeom prst="rect">
            <a:avLst/>
          </a:prstGeom>
        </p:spPr>
      </p:pic>
      <p:sp>
        <p:nvSpPr>
          <p:cNvPr id="3" name="TextBox 2"/>
          <p:cNvSpPr txBox="1"/>
          <p:nvPr/>
        </p:nvSpPr>
        <p:spPr>
          <a:xfrm>
            <a:off x="0" y="1320800"/>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In addition to its affect on body water equilibrium, ADH is also a:</a:t>
            </a:r>
            <a:endParaRPr lang="en-US" sz="2400" dirty="0">
              <a:solidFill>
                <a:prstClr val="white"/>
              </a:solidFill>
              <a:latin typeface="Rockwell" panose="02060603020205020403" pitchFamily="18" charset="0"/>
            </a:endParaRPr>
          </a:p>
        </p:txBody>
      </p:sp>
      <p:sp>
        <p:nvSpPr>
          <p:cNvPr id="4" name="TextBox 3"/>
          <p:cNvSpPr txBox="1"/>
          <p:nvPr/>
        </p:nvSpPr>
        <p:spPr>
          <a:xfrm>
            <a:off x="1465943" y="2540000"/>
            <a:ext cx="9289143" cy="2677656"/>
          </a:xfrm>
          <a:prstGeom prst="rect">
            <a:avLst/>
          </a:prstGeom>
          <a:noFill/>
        </p:spPr>
        <p:txBody>
          <a:bodyPr wrap="square" rtlCol="0">
            <a:spAutoFit/>
          </a:bodyPr>
          <a:lstStyle/>
          <a:p>
            <a:pPr marL="457200" indent="-457200">
              <a:buFontTx/>
              <a:buAutoNum type="alphaUcPeriod"/>
            </a:pPr>
            <a:r>
              <a:rPr lang="en-US" sz="2400" dirty="0" smtClean="0">
                <a:solidFill>
                  <a:prstClr val="black"/>
                </a:solidFill>
                <a:latin typeface="Rockwell" panose="02060603020205020403" pitchFamily="18" charset="0"/>
              </a:rPr>
              <a:t>Vasopressor</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Beta stimulator</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Cardiogenic</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Carbonic anhydrase inhibitor</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419270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17600" y="2438400"/>
            <a:ext cx="5254171" cy="7547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2"/>
          <a:stretch>
            <a:fillRect/>
          </a:stretch>
        </p:blipFill>
        <p:spPr>
          <a:xfrm>
            <a:off x="0" y="508413"/>
            <a:ext cx="3468925" cy="499915"/>
          </a:xfrm>
          <a:prstGeom prst="rect">
            <a:avLst/>
          </a:prstGeom>
        </p:spPr>
      </p:pic>
      <p:sp>
        <p:nvSpPr>
          <p:cNvPr id="3" name="TextBox 2"/>
          <p:cNvSpPr txBox="1"/>
          <p:nvPr/>
        </p:nvSpPr>
        <p:spPr>
          <a:xfrm>
            <a:off x="0" y="1320800"/>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The “cardinal sign” of inappropriate ADH secretion is:</a:t>
            </a:r>
            <a:endParaRPr lang="en-US" sz="2400" dirty="0">
              <a:solidFill>
                <a:prstClr val="white"/>
              </a:solidFill>
              <a:latin typeface="Rockwell" panose="02060603020205020403" pitchFamily="18" charset="0"/>
            </a:endParaRPr>
          </a:p>
        </p:txBody>
      </p:sp>
      <p:sp>
        <p:nvSpPr>
          <p:cNvPr id="4" name="TextBox 3"/>
          <p:cNvSpPr txBox="1"/>
          <p:nvPr/>
        </p:nvSpPr>
        <p:spPr>
          <a:xfrm>
            <a:off x="1465943" y="2540000"/>
            <a:ext cx="9289143" cy="2677656"/>
          </a:xfrm>
          <a:prstGeom prst="rect">
            <a:avLst/>
          </a:prstGeom>
          <a:noFill/>
        </p:spPr>
        <p:txBody>
          <a:bodyPr wrap="square" rtlCol="0">
            <a:spAutoFit/>
          </a:bodyPr>
          <a:lstStyle/>
          <a:p>
            <a:pPr marL="457200" indent="-457200">
              <a:buFontTx/>
              <a:buAutoNum type="alphaUcPeriod"/>
            </a:pPr>
            <a:r>
              <a:rPr lang="en-US" sz="2400" dirty="0" smtClean="0">
                <a:solidFill>
                  <a:prstClr val="black"/>
                </a:solidFill>
                <a:latin typeface="Rockwell" panose="02060603020205020403" pitchFamily="18" charset="0"/>
              </a:rPr>
              <a:t>Dilutional hyponatremia</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Urine output of 10 L per day</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Hypotension</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Systemic edema</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378669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77257" y="3251200"/>
            <a:ext cx="4252686" cy="58057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0" y="508413"/>
            <a:ext cx="3468925" cy="499915"/>
          </a:xfrm>
          <a:prstGeom prst="rect">
            <a:avLst/>
          </a:prstGeom>
        </p:spPr>
      </p:pic>
      <p:sp>
        <p:nvSpPr>
          <p:cNvPr id="3" name="TextBox 2"/>
          <p:cNvSpPr txBox="1"/>
          <p:nvPr/>
        </p:nvSpPr>
        <p:spPr>
          <a:xfrm>
            <a:off x="0" y="1320800"/>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Which of the following laboratory findings would be present in a patient with SIADH?</a:t>
            </a:r>
            <a:endParaRPr lang="en-US" sz="2400" dirty="0">
              <a:solidFill>
                <a:prstClr val="white"/>
              </a:solidFill>
              <a:latin typeface="Rockwell" panose="02060603020205020403" pitchFamily="18" charset="0"/>
            </a:endParaRPr>
          </a:p>
        </p:txBody>
      </p:sp>
      <p:sp>
        <p:nvSpPr>
          <p:cNvPr id="4" name="TextBox 3"/>
          <p:cNvSpPr txBox="1"/>
          <p:nvPr/>
        </p:nvSpPr>
        <p:spPr>
          <a:xfrm>
            <a:off x="1465943" y="2540000"/>
            <a:ext cx="9289143" cy="2677656"/>
          </a:xfrm>
          <a:prstGeom prst="rect">
            <a:avLst/>
          </a:prstGeom>
          <a:noFill/>
        </p:spPr>
        <p:txBody>
          <a:bodyPr wrap="square" rtlCol="0">
            <a:spAutoFit/>
          </a:bodyPr>
          <a:lstStyle/>
          <a:p>
            <a:pPr marL="457200" indent="-457200">
              <a:buFontTx/>
              <a:buAutoNum type="alphaUcPeriod"/>
            </a:pPr>
            <a:r>
              <a:rPr lang="en-US" sz="2400" dirty="0" smtClean="0">
                <a:solidFill>
                  <a:prstClr val="black"/>
                </a:solidFill>
                <a:latin typeface="Rockwell" panose="02060603020205020403" pitchFamily="18" charset="0"/>
              </a:rPr>
              <a:t>Serum osmolality of 350</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Low serum </a:t>
            </a:r>
            <a:r>
              <a:rPr lang="en-US" sz="2400" dirty="0">
                <a:solidFill>
                  <a:prstClr val="black"/>
                </a:solidFill>
                <a:latin typeface="Rockwell" panose="02060603020205020403" pitchFamily="18" charset="0"/>
              </a:rPr>
              <a:t>s</a:t>
            </a:r>
            <a:r>
              <a:rPr lang="en-US" sz="2400" dirty="0" smtClean="0">
                <a:solidFill>
                  <a:prstClr val="black"/>
                </a:solidFill>
                <a:latin typeface="Rockwell" panose="02060603020205020403" pitchFamily="18" charset="0"/>
              </a:rPr>
              <a:t>odium</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Urine specific gravity of 1.003</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Decreased urinary osmolality</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298471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77257" y="3947886"/>
            <a:ext cx="2844800" cy="69668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0" y="508413"/>
            <a:ext cx="3468925" cy="499915"/>
          </a:xfrm>
          <a:prstGeom prst="rect">
            <a:avLst/>
          </a:prstGeom>
        </p:spPr>
      </p:pic>
      <p:sp>
        <p:nvSpPr>
          <p:cNvPr id="3" name="TextBox 2"/>
          <p:cNvSpPr txBox="1"/>
          <p:nvPr/>
        </p:nvSpPr>
        <p:spPr>
          <a:xfrm>
            <a:off x="0" y="1320800"/>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The patient with SIADH may present with:</a:t>
            </a:r>
            <a:endParaRPr lang="en-US" sz="2400" dirty="0">
              <a:solidFill>
                <a:prstClr val="white"/>
              </a:solidFill>
              <a:latin typeface="Rockwell" panose="02060603020205020403" pitchFamily="18" charset="0"/>
            </a:endParaRPr>
          </a:p>
        </p:txBody>
      </p:sp>
      <p:sp>
        <p:nvSpPr>
          <p:cNvPr id="4" name="TextBox 3"/>
          <p:cNvSpPr txBox="1"/>
          <p:nvPr/>
        </p:nvSpPr>
        <p:spPr>
          <a:xfrm>
            <a:off x="1465943" y="2540000"/>
            <a:ext cx="9289143" cy="2677656"/>
          </a:xfrm>
          <a:prstGeom prst="rect">
            <a:avLst/>
          </a:prstGeom>
          <a:noFill/>
        </p:spPr>
        <p:txBody>
          <a:bodyPr wrap="square" rtlCol="0">
            <a:spAutoFit/>
          </a:bodyPr>
          <a:lstStyle/>
          <a:p>
            <a:pPr marL="457200" indent="-457200">
              <a:buFontTx/>
              <a:buAutoNum type="alphaUcPeriod"/>
            </a:pPr>
            <a:r>
              <a:rPr lang="en-US" sz="2400" dirty="0" smtClean="0">
                <a:solidFill>
                  <a:prstClr val="black"/>
                </a:solidFill>
                <a:latin typeface="Rockwell" panose="02060603020205020403" pitchFamily="18" charset="0"/>
              </a:rPr>
              <a:t>Increased urinary output</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Hypertension</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Seizures</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Increased potassium levels</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411013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91771" y="4601028"/>
            <a:ext cx="6444343" cy="7547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2"/>
          <a:stretch>
            <a:fillRect/>
          </a:stretch>
        </p:blipFill>
        <p:spPr>
          <a:xfrm>
            <a:off x="0" y="508413"/>
            <a:ext cx="3468925" cy="499915"/>
          </a:xfrm>
          <a:prstGeom prst="rect">
            <a:avLst/>
          </a:prstGeom>
        </p:spPr>
      </p:pic>
      <p:sp>
        <p:nvSpPr>
          <p:cNvPr id="3" name="TextBox 2"/>
          <p:cNvSpPr txBox="1"/>
          <p:nvPr/>
        </p:nvSpPr>
        <p:spPr>
          <a:xfrm>
            <a:off x="0" y="1320800"/>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Which of the following patients would be likely to develop DI?</a:t>
            </a:r>
            <a:endParaRPr lang="en-US" sz="2400" dirty="0">
              <a:solidFill>
                <a:prstClr val="white"/>
              </a:solidFill>
              <a:latin typeface="Rockwell" panose="02060603020205020403" pitchFamily="18" charset="0"/>
            </a:endParaRPr>
          </a:p>
        </p:txBody>
      </p:sp>
      <p:sp>
        <p:nvSpPr>
          <p:cNvPr id="4" name="TextBox 3"/>
          <p:cNvSpPr txBox="1"/>
          <p:nvPr/>
        </p:nvSpPr>
        <p:spPr>
          <a:xfrm>
            <a:off x="1465943" y="2540000"/>
            <a:ext cx="9289143" cy="2677656"/>
          </a:xfrm>
          <a:prstGeom prst="rect">
            <a:avLst/>
          </a:prstGeom>
          <a:noFill/>
        </p:spPr>
        <p:txBody>
          <a:bodyPr wrap="square" rtlCol="0">
            <a:spAutoFit/>
          </a:bodyPr>
          <a:lstStyle/>
          <a:p>
            <a:pPr marL="457200" indent="-457200">
              <a:buFontTx/>
              <a:buAutoNum type="alphaUcPeriod"/>
            </a:pPr>
            <a:r>
              <a:rPr lang="en-US" sz="2400" dirty="0" smtClean="0">
                <a:solidFill>
                  <a:prstClr val="black"/>
                </a:solidFill>
                <a:latin typeface="Rockwell" panose="02060603020205020403" pitchFamily="18" charset="0"/>
              </a:rPr>
              <a:t>An elderly patient receiving thiazides</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A young woman with severe pneumonia</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A 50 y/o with esophageal varices on Pitressin</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A head trauma pt. with a skull fracture</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375414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871" y="334242"/>
            <a:ext cx="3737172" cy="499915"/>
          </a:xfrm>
          <a:prstGeom prst="rect">
            <a:avLst/>
          </a:prstGeom>
        </p:spPr>
      </p:pic>
      <p:sp>
        <p:nvSpPr>
          <p:cNvPr id="3" name="TextBox 2"/>
          <p:cNvSpPr txBox="1"/>
          <p:nvPr/>
        </p:nvSpPr>
        <p:spPr>
          <a:xfrm>
            <a:off x="0" y="1117600"/>
            <a:ext cx="12192000" cy="461665"/>
          </a:xfrm>
          <a:prstGeom prst="rect">
            <a:avLst/>
          </a:prstGeom>
          <a:solidFill>
            <a:srgbClr val="2969A3"/>
          </a:solidFill>
        </p:spPr>
        <p:txBody>
          <a:bodyPr wrap="square" rtlCol="0">
            <a:spAutoFit/>
          </a:bodyPr>
          <a:lstStyle/>
          <a:p>
            <a:pPr algn="ctr"/>
            <a:r>
              <a:rPr lang="en-US" sz="2000" dirty="0" smtClean="0">
                <a:solidFill>
                  <a:schemeClr val="bg1"/>
                </a:solidFill>
                <a:latin typeface="Rockwell" panose="02060603020205020403" pitchFamily="18" charset="0"/>
              </a:rPr>
              <a:t>In Dealing with </a:t>
            </a:r>
            <a:r>
              <a:rPr lang="en-US" sz="2400" dirty="0" smtClean="0">
                <a:solidFill>
                  <a:schemeClr val="bg1"/>
                </a:solidFill>
                <a:latin typeface="Rockwell" panose="02060603020205020403" pitchFamily="18" charset="0"/>
              </a:rPr>
              <a:t>Patients with a Psychosocial Emergency – COMMUNICATION is Key!</a:t>
            </a:r>
            <a:endParaRPr lang="en-US" sz="2400" dirty="0">
              <a:solidFill>
                <a:schemeClr val="bg1"/>
              </a:solidFill>
              <a:latin typeface="Rockwell" panose="02060603020205020403" pitchFamily="18" charset="0"/>
            </a:endParaRPr>
          </a:p>
        </p:txBody>
      </p:sp>
      <p:sp>
        <p:nvSpPr>
          <p:cNvPr id="4" name="TextBox 3"/>
          <p:cNvSpPr txBox="1"/>
          <p:nvPr/>
        </p:nvSpPr>
        <p:spPr>
          <a:xfrm>
            <a:off x="1988457" y="1843314"/>
            <a:ext cx="8069943" cy="2923877"/>
          </a:xfrm>
          <a:prstGeom prst="rect">
            <a:avLst/>
          </a:prstGeom>
          <a:noFill/>
        </p:spPr>
        <p:txBody>
          <a:bodyPr wrap="square" rtlCol="0">
            <a:spAutoFit/>
          </a:bodyPr>
          <a:lstStyle/>
          <a:p>
            <a:pPr algn="ctr"/>
            <a:r>
              <a:rPr lang="en-US" sz="2400" dirty="0" smtClean="0">
                <a:latin typeface="Rockwell" panose="02060603020205020403" pitchFamily="18" charset="0"/>
              </a:rPr>
              <a:t>Basic Communication Techniques</a:t>
            </a:r>
          </a:p>
          <a:p>
            <a:pPr marL="285750" indent="-285750">
              <a:buFont typeface="Arial" panose="020B0604020202020204" pitchFamily="34" charset="0"/>
              <a:buChar char="•"/>
            </a:pPr>
            <a:r>
              <a:rPr lang="en-US" sz="2000" dirty="0" smtClean="0">
                <a:latin typeface="Rockwell" panose="02060603020205020403" pitchFamily="18" charset="0"/>
              </a:rPr>
              <a:t>Listening</a:t>
            </a:r>
          </a:p>
          <a:p>
            <a:pPr marL="285750" indent="-285750">
              <a:buFont typeface="Arial" panose="020B0604020202020204" pitchFamily="34" charset="0"/>
              <a:buChar char="•"/>
            </a:pPr>
            <a:r>
              <a:rPr lang="en-US" sz="2000" dirty="0" smtClean="0">
                <a:latin typeface="Rockwell" panose="02060603020205020403" pitchFamily="18" charset="0"/>
              </a:rPr>
              <a:t>Accepting</a:t>
            </a:r>
          </a:p>
          <a:p>
            <a:pPr marL="285750" indent="-285750">
              <a:buFont typeface="Arial" panose="020B0604020202020204" pitchFamily="34" charset="0"/>
              <a:buChar char="•"/>
            </a:pPr>
            <a:r>
              <a:rPr lang="en-US" sz="2000" dirty="0" smtClean="0">
                <a:latin typeface="Rockwell" panose="02060603020205020403" pitchFamily="18" charset="0"/>
              </a:rPr>
              <a:t>Offering of self</a:t>
            </a:r>
          </a:p>
          <a:p>
            <a:pPr marL="285750" indent="-285750">
              <a:buFont typeface="Arial" panose="020B0604020202020204" pitchFamily="34" charset="0"/>
              <a:buChar char="•"/>
            </a:pPr>
            <a:r>
              <a:rPr lang="en-US" sz="2000" dirty="0" smtClean="0">
                <a:latin typeface="Rockwell" panose="02060603020205020403" pitchFamily="18" charset="0"/>
              </a:rPr>
              <a:t>Open ended questions</a:t>
            </a:r>
          </a:p>
          <a:p>
            <a:pPr marL="285750" indent="-285750">
              <a:buFont typeface="Arial" panose="020B0604020202020204" pitchFamily="34" charset="0"/>
              <a:buChar char="•"/>
            </a:pPr>
            <a:r>
              <a:rPr lang="en-US" sz="2000" dirty="0" smtClean="0">
                <a:latin typeface="Rockwell" panose="02060603020205020403" pitchFamily="18" charset="0"/>
              </a:rPr>
              <a:t>Restatement and paraphrasing</a:t>
            </a:r>
          </a:p>
          <a:p>
            <a:pPr marL="285750" indent="-285750">
              <a:buFont typeface="Arial" panose="020B0604020202020204" pitchFamily="34" charset="0"/>
              <a:buChar char="•"/>
            </a:pPr>
            <a:r>
              <a:rPr lang="en-US" sz="2000" dirty="0" smtClean="0">
                <a:latin typeface="Rockwell" panose="02060603020205020403" pitchFamily="18" charset="0"/>
              </a:rPr>
              <a:t>Encouraging description of perceptions</a:t>
            </a:r>
          </a:p>
          <a:p>
            <a:pPr marL="285750" indent="-285750">
              <a:buFont typeface="Arial" panose="020B0604020202020204" pitchFamily="34" charset="0"/>
              <a:buChar char="•"/>
            </a:pPr>
            <a:r>
              <a:rPr lang="en-US" sz="2000" dirty="0" smtClean="0">
                <a:latin typeface="Rockwell" panose="02060603020205020403" pitchFamily="18" charset="0"/>
              </a:rPr>
              <a:t>Seeking clarification</a:t>
            </a:r>
          </a:p>
          <a:p>
            <a:pPr marL="285750" indent="-285750">
              <a:buFont typeface="Arial" panose="020B0604020202020204" pitchFamily="34" charset="0"/>
              <a:buChar char="•"/>
            </a:pPr>
            <a:r>
              <a:rPr lang="en-US" sz="2000" dirty="0" smtClean="0">
                <a:latin typeface="Rockwell" panose="02060603020205020403" pitchFamily="18" charset="0"/>
              </a:rPr>
              <a:t>Empathy</a:t>
            </a:r>
            <a:endParaRPr lang="en-US" sz="2000" dirty="0">
              <a:latin typeface="Rockwell" panose="02060603020205020403" pitchFamily="18" charset="0"/>
            </a:endParaRPr>
          </a:p>
        </p:txBody>
      </p:sp>
    </p:spTree>
    <p:extLst>
      <p:ext uri="{BB962C8B-B14F-4D97-AF65-F5344CB8AC3E}">
        <p14:creationId xmlns:p14="http://schemas.microsoft.com/office/powerpoint/2010/main" val="13807814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5315" y="3124085"/>
            <a:ext cx="4891314" cy="7547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2"/>
          <a:stretch>
            <a:fillRect/>
          </a:stretch>
        </p:blipFill>
        <p:spPr>
          <a:xfrm>
            <a:off x="0" y="508413"/>
            <a:ext cx="3468925" cy="499915"/>
          </a:xfrm>
          <a:prstGeom prst="rect">
            <a:avLst/>
          </a:prstGeom>
        </p:spPr>
      </p:pic>
      <p:sp>
        <p:nvSpPr>
          <p:cNvPr id="3" name="TextBox 2"/>
          <p:cNvSpPr txBox="1"/>
          <p:nvPr/>
        </p:nvSpPr>
        <p:spPr>
          <a:xfrm>
            <a:off x="0" y="1320800"/>
            <a:ext cx="12192000" cy="400110"/>
          </a:xfrm>
          <a:prstGeom prst="rect">
            <a:avLst/>
          </a:prstGeom>
          <a:solidFill>
            <a:srgbClr val="2969A3"/>
          </a:solidFill>
        </p:spPr>
        <p:txBody>
          <a:bodyPr wrap="square" rtlCol="0">
            <a:spAutoFit/>
          </a:bodyPr>
          <a:lstStyle/>
          <a:p>
            <a:pPr algn="ctr"/>
            <a:r>
              <a:rPr lang="en-US" sz="2000" dirty="0" smtClean="0">
                <a:solidFill>
                  <a:prstClr val="white"/>
                </a:solidFill>
                <a:latin typeface="Rockwell" panose="02060603020205020403" pitchFamily="18" charset="0"/>
              </a:rPr>
              <a:t>During your assessment, which of the following findings would be present in a patient with DI?</a:t>
            </a:r>
            <a:endParaRPr lang="en-US" sz="2000" dirty="0">
              <a:solidFill>
                <a:prstClr val="white"/>
              </a:solidFill>
              <a:latin typeface="Rockwell" panose="02060603020205020403" pitchFamily="18" charset="0"/>
            </a:endParaRPr>
          </a:p>
        </p:txBody>
      </p:sp>
      <p:sp>
        <p:nvSpPr>
          <p:cNvPr id="4" name="TextBox 3"/>
          <p:cNvSpPr txBox="1"/>
          <p:nvPr/>
        </p:nvSpPr>
        <p:spPr>
          <a:xfrm>
            <a:off x="1465943" y="2540000"/>
            <a:ext cx="9289143" cy="2677656"/>
          </a:xfrm>
          <a:prstGeom prst="rect">
            <a:avLst/>
          </a:prstGeom>
          <a:noFill/>
        </p:spPr>
        <p:txBody>
          <a:bodyPr wrap="square" rtlCol="0">
            <a:spAutoFit/>
          </a:bodyPr>
          <a:lstStyle/>
          <a:p>
            <a:pPr marL="457200" indent="-457200">
              <a:buFontTx/>
              <a:buAutoNum type="alphaUcPeriod"/>
            </a:pPr>
            <a:r>
              <a:rPr lang="en-US" sz="2400" dirty="0" smtClean="0">
                <a:solidFill>
                  <a:prstClr val="black"/>
                </a:solidFill>
                <a:latin typeface="Rockwell" panose="02060603020205020403" pitchFamily="18" charset="0"/>
              </a:rPr>
              <a:t>Serum osmolality of 250</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Serum sodium level of 165</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Urinary output of less than 600 ml in 24 hours</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Urine specific gravity of 1.025</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320688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17600" y="2438400"/>
            <a:ext cx="3933371" cy="7547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2"/>
          <a:stretch>
            <a:fillRect/>
          </a:stretch>
        </p:blipFill>
        <p:spPr>
          <a:xfrm>
            <a:off x="0" y="508413"/>
            <a:ext cx="3468925" cy="499915"/>
          </a:xfrm>
          <a:prstGeom prst="rect">
            <a:avLst/>
          </a:prstGeom>
        </p:spPr>
      </p:pic>
      <p:sp>
        <p:nvSpPr>
          <p:cNvPr id="3" name="TextBox 2"/>
          <p:cNvSpPr txBox="1"/>
          <p:nvPr/>
        </p:nvSpPr>
        <p:spPr>
          <a:xfrm>
            <a:off x="0" y="1320800"/>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As a nurse, you understand that a major complication of DI is:</a:t>
            </a:r>
            <a:endParaRPr lang="en-US" sz="2400" dirty="0">
              <a:solidFill>
                <a:prstClr val="white"/>
              </a:solidFill>
              <a:latin typeface="Rockwell" panose="02060603020205020403" pitchFamily="18" charset="0"/>
            </a:endParaRPr>
          </a:p>
        </p:txBody>
      </p:sp>
      <p:sp>
        <p:nvSpPr>
          <p:cNvPr id="4" name="TextBox 3"/>
          <p:cNvSpPr txBox="1"/>
          <p:nvPr/>
        </p:nvSpPr>
        <p:spPr>
          <a:xfrm>
            <a:off x="1465943" y="2540000"/>
            <a:ext cx="9289143" cy="2677656"/>
          </a:xfrm>
          <a:prstGeom prst="rect">
            <a:avLst/>
          </a:prstGeom>
          <a:noFill/>
        </p:spPr>
        <p:txBody>
          <a:bodyPr wrap="square" rtlCol="0">
            <a:spAutoFit/>
          </a:bodyPr>
          <a:lstStyle/>
          <a:p>
            <a:pPr marL="457200" indent="-457200">
              <a:buFontTx/>
              <a:buAutoNum type="alphaUcPeriod"/>
            </a:pPr>
            <a:r>
              <a:rPr lang="en-US" sz="2400" dirty="0" smtClean="0">
                <a:solidFill>
                  <a:prstClr val="black"/>
                </a:solidFill>
                <a:latin typeface="Rockwell" panose="02060603020205020403" pitchFamily="18" charset="0"/>
              </a:rPr>
              <a:t>Hypovolemic shock</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Seizures</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Congestive heart failure</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Cardiac arrhythmias from hypokalemia</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367425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65943" y="3177915"/>
            <a:ext cx="7258332" cy="7045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0" y="508413"/>
            <a:ext cx="3468925" cy="499915"/>
          </a:xfrm>
          <a:prstGeom prst="rect">
            <a:avLst/>
          </a:prstGeom>
        </p:spPr>
      </p:pic>
      <p:sp>
        <p:nvSpPr>
          <p:cNvPr id="3" name="TextBox 2"/>
          <p:cNvSpPr txBox="1"/>
          <p:nvPr/>
        </p:nvSpPr>
        <p:spPr>
          <a:xfrm>
            <a:off x="0" y="1320800"/>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Evaluation of laboratory findings in a patient with DI would show:</a:t>
            </a:r>
            <a:endParaRPr lang="en-US" sz="2400" dirty="0">
              <a:solidFill>
                <a:prstClr val="white"/>
              </a:solidFill>
              <a:latin typeface="Rockwell" panose="02060603020205020403" pitchFamily="18" charset="0"/>
            </a:endParaRPr>
          </a:p>
        </p:txBody>
      </p:sp>
      <p:sp>
        <p:nvSpPr>
          <p:cNvPr id="4" name="TextBox 3"/>
          <p:cNvSpPr txBox="1"/>
          <p:nvPr/>
        </p:nvSpPr>
        <p:spPr>
          <a:xfrm>
            <a:off x="1465943" y="2540000"/>
            <a:ext cx="9289143" cy="2677656"/>
          </a:xfrm>
          <a:prstGeom prst="rect">
            <a:avLst/>
          </a:prstGeom>
          <a:noFill/>
        </p:spPr>
        <p:txBody>
          <a:bodyPr wrap="square" rtlCol="0">
            <a:spAutoFit/>
          </a:bodyPr>
          <a:lstStyle/>
          <a:p>
            <a:pPr marL="457200" indent="-457200">
              <a:buFontTx/>
              <a:buAutoNum type="alphaUcPeriod"/>
            </a:pPr>
            <a:r>
              <a:rPr lang="en-US" sz="2400" dirty="0" smtClean="0">
                <a:solidFill>
                  <a:prstClr val="black"/>
                </a:solidFill>
                <a:latin typeface="Rockwell" panose="02060603020205020403" pitchFamily="18" charset="0"/>
              </a:rPr>
              <a:t>Increased urine osmolality</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Urine specific gravity between 1.001 to 1.005</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Decreased serum sodium</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Decreased serum osmolality</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385906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92551" y="3119088"/>
            <a:ext cx="3933371" cy="7547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2"/>
          <a:stretch>
            <a:fillRect/>
          </a:stretch>
        </p:blipFill>
        <p:spPr>
          <a:xfrm>
            <a:off x="0" y="508413"/>
            <a:ext cx="3468925" cy="499915"/>
          </a:xfrm>
          <a:prstGeom prst="rect">
            <a:avLst/>
          </a:prstGeom>
        </p:spPr>
      </p:pic>
      <p:sp>
        <p:nvSpPr>
          <p:cNvPr id="3" name="TextBox 2"/>
          <p:cNvSpPr txBox="1"/>
          <p:nvPr/>
        </p:nvSpPr>
        <p:spPr>
          <a:xfrm>
            <a:off x="0" y="1320800"/>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The most dangerous complication of Diabetes Insipidus is:</a:t>
            </a:r>
            <a:endParaRPr lang="en-US" sz="2400" dirty="0">
              <a:solidFill>
                <a:prstClr val="white"/>
              </a:solidFill>
              <a:latin typeface="Rockwell" panose="02060603020205020403" pitchFamily="18" charset="0"/>
            </a:endParaRPr>
          </a:p>
        </p:txBody>
      </p:sp>
      <p:sp>
        <p:nvSpPr>
          <p:cNvPr id="4" name="TextBox 3"/>
          <p:cNvSpPr txBox="1"/>
          <p:nvPr/>
        </p:nvSpPr>
        <p:spPr>
          <a:xfrm>
            <a:off x="1465943" y="2540000"/>
            <a:ext cx="9289143" cy="2677656"/>
          </a:xfrm>
          <a:prstGeom prst="rect">
            <a:avLst/>
          </a:prstGeom>
          <a:noFill/>
        </p:spPr>
        <p:txBody>
          <a:bodyPr wrap="square" rtlCol="0">
            <a:spAutoFit/>
          </a:bodyPr>
          <a:lstStyle/>
          <a:p>
            <a:pPr marL="457200" indent="-457200">
              <a:buFontTx/>
              <a:buAutoNum type="alphaUcPeriod"/>
            </a:pPr>
            <a:r>
              <a:rPr lang="en-US" sz="2400" dirty="0" smtClean="0">
                <a:solidFill>
                  <a:prstClr val="black"/>
                </a:solidFill>
                <a:latin typeface="Rockwell" panose="02060603020205020403" pitchFamily="18" charset="0"/>
              </a:rPr>
              <a:t>Dilutional hyponatremia</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Hypovolemia</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Congestive heart failure</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Water intoxication syndrome</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240686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65943" y="2393430"/>
            <a:ext cx="5384562" cy="7547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2"/>
          <a:stretch>
            <a:fillRect/>
          </a:stretch>
        </p:blipFill>
        <p:spPr>
          <a:xfrm>
            <a:off x="0" y="508413"/>
            <a:ext cx="3468925" cy="499915"/>
          </a:xfrm>
          <a:prstGeom prst="rect">
            <a:avLst/>
          </a:prstGeom>
        </p:spPr>
      </p:pic>
      <p:sp>
        <p:nvSpPr>
          <p:cNvPr id="3" name="TextBox 2"/>
          <p:cNvSpPr txBox="1"/>
          <p:nvPr/>
        </p:nvSpPr>
        <p:spPr>
          <a:xfrm>
            <a:off x="0" y="1320800"/>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Diabetes insipidus is characterized by ALL BUT WHICH of he following?</a:t>
            </a:r>
            <a:endParaRPr lang="en-US" sz="2400" dirty="0">
              <a:solidFill>
                <a:prstClr val="white"/>
              </a:solidFill>
              <a:latin typeface="Rockwell" panose="02060603020205020403" pitchFamily="18" charset="0"/>
            </a:endParaRPr>
          </a:p>
        </p:txBody>
      </p:sp>
      <p:sp>
        <p:nvSpPr>
          <p:cNvPr id="4" name="TextBox 3"/>
          <p:cNvSpPr txBox="1"/>
          <p:nvPr/>
        </p:nvSpPr>
        <p:spPr>
          <a:xfrm>
            <a:off x="1465943" y="2540000"/>
            <a:ext cx="9289143" cy="2677656"/>
          </a:xfrm>
          <a:prstGeom prst="rect">
            <a:avLst/>
          </a:prstGeom>
          <a:noFill/>
        </p:spPr>
        <p:txBody>
          <a:bodyPr wrap="square" rtlCol="0">
            <a:spAutoFit/>
          </a:bodyPr>
          <a:lstStyle/>
          <a:p>
            <a:pPr marL="457200" indent="-457200">
              <a:buFontTx/>
              <a:buAutoNum type="alphaUcPeriod"/>
            </a:pPr>
            <a:r>
              <a:rPr lang="en-US" sz="2400" dirty="0" smtClean="0">
                <a:solidFill>
                  <a:prstClr val="black"/>
                </a:solidFill>
                <a:latin typeface="Rockwell" panose="02060603020205020403" pitchFamily="18" charset="0"/>
              </a:rPr>
              <a:t>Urine Specific gravity of 1.015</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Tachycardia</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Urinary output of 2000 ml in three hours</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BP 90/40</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155088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07541" y="4656944"/>
            <a:ext cx="3933371" cy="7547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2"/>
          <a:stretch>
            <a:fillRect/>
          </a:stretch>
        </p:blipFill>
        <p:spPr>
          <a:xfrm>
            <a:off x="0" y="508413"/>
            <a:ext cx="3468925" cy="499915"/>
          </a:xfrm>
          <a:prstGeom prst="rect">
            <a:avLst/>
          </a:prstGeom>
        </p:spPr>
      </p:pic>
      <p:sp>
        <p:nvSpPr>
          <p:cNvPr id="3" name="TextBox 2"/>
          <p:cNvSpPr txBox="1"/>
          <p:nvPr/>
        </p:nvSpPr>
        <p:spPr>
          <a:xfrm>
            <a:off x="0" y="1320800"/>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Which of the following is characteristic of Diabetes Insipidus?</a:t>
            </a:r>
            <a:endParaRPr lang="en-US" sz="2400" dirty="0">
              <a:solidFill>
                <a:prstClr val="white"/>
              </a:solidFill>
              <a:latin typeface="Rockwell" panose="02060603020205020403" pitchFamily="18" charset="0"/>
            </a:endParaRPr>
          </a:p>
        </p:txBody>
      </p:sp>
      <p:sp>
        <p:nvSpPr>
          <p:cNvPr id="4" name="TextBox 3"/>
          <p:cNvSpPr txBox="1"/>
          <p:nvPr/>
        </p:nvSpPr>
        <p:spPr>
          <a:xfrm>
            <a:off x="1465943" y="2540000"/>
            <a:ext cx="9289143" cy="2677656"/>
          </a:xfrm>
          <a:prstGeom prst="rect">
            <a:avLst/>
          </a:prstGeom>
          <a:noFill/>
        </p:spPr>
        <p:txBody>
          <a:bodyPr wrap="square" rtlCol="0">
            <a:spAutoFit/>
          </a:bodyPr>
          <a:lstStyle/>
          <a:p>
            <a:pPr marL="457200" indent="-457200">
              <a:buFontTx/>
              <a:buAutoNum type="alphaUcPeriod"/>
            </a:pPr>
            <a:r>
              <a:rPr lang="en-US" sz="2400" dirty="0" smtClean="0">
                <a:solidFill>
                  <a:prstClr val="black"/>
                </a:solidFill>
                <a:latin typeface="Rockwell" panose="02060603020205020403" pitchFamily="18" charset="0"/>
              </a:rPr>
              <a:t>Low urine osmolality</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Serum osmolality increase</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Serum sodium elevated</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All of the above</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92564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17600" y="2438400"/>
            <a:ext cx="4773534" cy="7547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2"/>
          <a:stretch>
            <a:fillRect/>
          </a:stretch>
        </p:blipFill>
        <p:spPr>
          <a:xfrm>
            <a:off x="0" y="508413"/>
            <a:ext cx="3468925" cy="499915"/>
          </a:xfrm>
          <a:prstGeom prst="rect">
            <a:avLst/>
          </a:prstGeom>
        </p:spPr>
      </p:pic>
      <p:sp>
        <p:nvSpPr>
          <p:cNvPr id="3" name="TextBox 2"/>
          <p:cNvSpPr txBox="1"/>
          <p:nvPr/>
        </p:nvSpPr>
        <p:spPr>
          <a:xfrm>
            <a:off x="0" y="1320800"/>
            <a:ext cx="12192000" cy="830997"/>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A 68 year-old is admitted with a bold sugar of 1200; she is severely dehydrated, respirations are 18 per minute and shallow: You would first suspect?</a:t>
            </a:r>
            <a:endParaRPr lang="en-US" sz="2400" dirty="0">
              <a:solidFill>
                <a:prstClr val="white"/>
              </a:solidFill>
              <a:latin typeface="Rockwell" panose="02060603020205020403" pitchFamily="18" charset="0"/>
            </a:endParaRPr>
          </a:p>
        </p:txBody>
      </p:sp>
      <p:sp>
        <p:nvSpPr>
          <p:cNvPr id="4" name="TextBox 3"/>
          <p:cNvSpPr txBox="1"/>
          <p:nvPr/>
        </p:nvSpPr>
        <p:spPr>
          <a:xfrm>
            <a:off x="1465943" y="2540000"/>
            <a:ext cx="9289143" cy="2677656"/>
          </a:xfrm>
          <a:prstGeom prst="rect">
            <a:avLst/>
          </a:prstGeom>
          <a:noFill/>
        </p:spPr>
        <p:txBody>
          <a:bodyPr wrap="square" rtlCol="0">
            <a:spAutoFit/>
          </a:bodyPr>
          <a:lstStyle/>
          <a:p>
            <a:pPr marL="457200" indent="-457200">
              <a:buFontTx/>
              <a:buAutoNum type="alphaUcPeriod"/>
            </a:pPr>
            <a:r>
              <a:rPr lang="en-US" sz="2400" dirty="0" smtClean="0">
                <a:solidFill>
                  <a:prstClr val="black"/>
                </a:solidFill>
                <a:latin typeface="Rockwell" panose="02060603020205020403" pitchFamily="18" charset="0"/>
              </a:rPr>
              <a:t>Hyperosmolar syndrome</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Diabetic ketoacidosis</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Either of the above</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Neither A or B</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208221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56751" y="4661095"/>
            <a:ext cx="4790831" cy="7547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2"/>
          <a:stretch>
            <a:fillRect/>
          </a:stretch>
        </p:blipFill>
        <p:spPr>
          <a:xfrm>
            <a:off x="0" y="508413"/>
            <a:ext cx="3468925" cy="499915"/>
          </a:xfrm>
          <a:prstGeom prst="rect">
            <a:avLst/>
          </a:prstGeom>
        </p:spPr>
      </p:pic>
      <p:sp>
        <p:nvSpPr>
          <p:cNvPr id="3" name="TextBox 2"/>
          <p:cNvSpPr txBox="1"/>
          <p:nvPr/>
        </p:nvSpPr>
        <p:spPr>
          <a:xfrm>
            <a:off x="0" y="1320800"/>
            <a:ext cx="12192000" cy="830997"/>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It is important for the nurse to identify those patients at risk for developing HHNK. Which condition would NOT predispose a patient to develop HHNK?</a:t>
            </a:r>
            <a:endParaRPr lang="en-US" sz="2400" dirty="0">
              <a:solidFill>
                <a:prstClr val="white"/>
              </a:solidFill>
              <a:latin typeface="Rockwell" panose="02060603020205020403" pitchFamily="18" charset="0"/>
            </a:endParaRPr>
          </a:p>
        </p:txBody>
      </p:sp>
      <p:sp>
        <p:nvSpPr>
          <p:cNvPr id="4" name="TextBox 3"/>
          <p:cNvSpPr txBox="1"/>
          <p:nvPr/>
        </p:nvSpPr>
        <p:spPr>
          <a:xfrm>
            <a:off x="1465943" y="2540000"/>
            <a:ext cx="9289143" cy="2677656"/>
          </a:xfrm>
          <a:prstGeom prst="rect">
            <a:avLst/>
          </a:prstGeom>
          <a:noFill/>
        </p:spPr>
        <p:txBody>
          <a:bodyPr wrap="square" rtlCol="0">
            <a:spAutoFit/>
          </a:bodyPr>
          <a:lstStyle/>
          <a:p>
            <a:pPr marL="457200" indent="-457200">
              <a:buFontTx/>
              <a:buAutoNum type="alphaUcPeriod"/>
            </a:pPr>
            <a:r>
              <a:rPr lang="en-US" sz="2400" dirty="0" smtClean="0">
                <a:solidFill>
                  <a:prstClr val="black"/>
                </a:solidFill>
                <a:latin typeface="Rockwell" panose="02060603020205020403" pitchFamily="18" charset="0"/>
              </a:rPr>
              <a:t>Pancreatitis</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Thiazide or steroid therapy</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TPN therapy</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Cerebrovascular accident</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83696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72345" y="4647028"/>
            <a:ext cx="4945575" cy="7547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2"/>
          <a:stretch>
            <a:fillRect/>
          </a:stretch>
        </p:blipFill>
        <p:spPr>
          <a:xfrm>
            <a:off x="0" y="508413"/>
            <a:ext cx="3468925" cy="499915"/>
          </a:xfrm>
          <a:prstGeom prst="rect">
            <a:avLst/>
          </a:prstGeom>
        </p:spPr>
      </p:pic>
      <p:sp>
        <p:nvSpPr>
          <p:cNvPr id="3" name="TextBox 2"/>
          <p:cNvSpPr txBox="1"/>
          <p:nvPr/>
        </p:nvSpPr>
        <p:spPr>
          <a:xfrm>
            <a:off x="0" y="1320800"/>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HHNK is NOT usually associated with:</a:t>
            </a:r>
            <a:endParaRPr lang="en-US" sz="2400" dirty="0">
              <a:solidFill>
                <a:prstClr val="white"/>
              </a:solidFill>
              <a:latin typeface="Rockwell" panose="02060603020205020403" pitchFamily="18" charset="0"/>
            </a:endParaRPr>
          </a:p>
        </p:txBody>
      </p:sp>
      <p:sp>
        <p:nvSpPr>
          <p:cNvPr id="4" name="TextBox 3"/>
          <p:cNvSpPr txBox="1"/>
          <p:nvPr/>
        </p:nvSpPr>
        <p:spPr>
          <a:xfrm>
            <a:off x="1465943" y="2540000"/>
            <a:ext cx="9289143" cy="2677656"/>
          </a:xfrm>
          <a:prstGeom prst="rect">
            <a:avLst/>
          </a:prstGeom>
          <a:noFill/>
        </p:spPr>
        <p:txBody>
          <a:bodyPr wrap="square" rtlCol="0">
            <a:spAutoFit/>
          </a:bodyPr>
          <a:lstStyle/>
          <a:p>
            <a:pPr marL="457200" indent="-457200">
              <a:buFontTx/>
              <a:buAutoNum type="alphaUcPeriod"/>
            </a:pPr>
            <a:r>
              <a:rPr lang="en-US" sz="2400" dirty="0" smtClean="0">
                <a:solidFill>
                  <a:prstClr val="black"/>
                </a:solidFill>
                <a:latin typeface="Rockwell" panose="02060603020205020403" pitchFamily="18" charset="0"/>
              </a:rPr>
              <a:t>Use of diuretics, steroids and hypertonic solutions</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Mild diabetes of recent onset</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Older age</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Defects in ADH secretion</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331955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65943" y="3124085"/>
            <a:ext cx="5933663" cy="7547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p:nvPicPr>
        <p:blipFill>
          <a:blip r:embed="rId2"/>
          <a:stretch>
            <a:fillRect/>
          </a:stretch>
        </p:blipFill>
        <p:spPr>
          <a:xfrm>
            <a:off x="0" y="508413"/>
            <a:ext cx="3468925" cy="499915"/>
          </a:xfrm>
          <a:prstGeom prst="rect">
            <a:avLst/>
          </a:prstGeom>
        </p:spPr>
      </p:pic>
      <p:sp>
        <p:nvSpPr>
          <p:cNvPr id="3" name="TextBox 2"/>
          <p:cNvSpPr txBox="1"/>
          <p:nvPr/>
        </p:nvSpPr>
        <p:spPr>
          <a:xfrm>
            <a:off x="0" y="1320800"/>
            <a:ext cx="12192000" cy="400110"/>
          </a:xfrm>
          <a:prstGeom prst="rect">
            <a:avLst/>
          </a:prstGeom>
          <a:solidFill>
            <a:srgbClr val="2969A3"/>
          </a:solidFill>
        </p:spPr>
        <p:txBody>
          <a:bodyPr wrap="square" rtlCol="0">
            <a:spAutoFit/>
          </a:bodyPr>
          <a:lstStyle/>
          <a:p>
            <a:pPr algn="ctr"/>
            <a:r>
              <a:rPr lang="en-US" sz="2000" dirty="0" smtClean="0">
                <a:solidFill>
                  <a:prstClr val="white"/>
                </a:solidFill>
                <a:latin typeface="Rockwell" panose="02060603020205020403" pitchFamily="18" charset="0"/>
              </a:rPr>
              <a:t>The nurse understands that the primary cause of the classical manifestations of HHNK is:</a:t>
            </a:r>
            <a:endParaRPr lang="en-US" sz="2000" dirty="0">
              <a:solidFill>
                <a:prstClr val="white"/>
              </a:solidFill>
              <a:latin typeface="Rockwell" panose="02060603020205020403" pitchFamily="18" charset="0"/>
            </a:endParaRPr>
          </a:p>
        </p:txBody>
      </p:sp>
      <p:sp>
        <p:nvSpPr>
          <p:cNvPr id="4" name="TextBox 3"/>
          <p:cNvSpPr txBox="1"/>
          <p:nvPr/>
        </p:nvSpPr>
        <p:spPr>
          <a:xfrm>
            <a:off x="1465943" y="2540000"/>
            <a:ext cx="9289143" cy="2677656"/>
          </a:xfrm>
          <a:prstGeom prst="rect">
            <a:avLst/>
          </a:prstGeom>
          <a:noFill/>
        </p:spPr>
        <p:txBody>
          <a:bodyPr wrap="square" rtlCol="0">
            <a:spAutoFit/>
          </a:bodyPr>
          <a:lstStyle/>
          <a:p>
            <a:pPr marL="457200" indent="-457200">
              <a:buFontTx/>
              <a:buAutoNum type="alphaUcPeriod"/>
            </a:pPr>
            <a:r>
              <a:rPr lang="en-US" sz="2400" dirty="0" smtClean="0">
                <a:solidFill>
                  <a:prstClr val="black"/>
                </a:solidFill>
                <a:latin typeface="Rockwell" panose="02060603020205020403" pitchFamily="18" charset="0"/>
              </a:rPr>
              <a:t>Rapid decrease in plasma osmolality</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Markedly elevated serum </a:t>
            </a:r>
            <a:r>
              <a:rPr lang="en-US" sz="2400" dirty="0">
                <a:solidFill>
                  <a:prstClr val="black"/>
                </a:solidFill>
                <a:latin typeface="Rockwell" panose="02060603020205020403" pitchFamily="18" charset="0"/>
              </a:rPr>
              <a:t>g</a:t>
            </a:r>
            <a:r>
              <a:rPr lang="en-US" sz="2400" dirty="0" smtClean="0">
                <a:solidFill>
                  <a:prstClr val="black"/>
                </a:solidFill>
                <a:latin typeface="Rockwell" panose="02060603020205020403" pitchFamily="18" charset="0"/>
              </a:rPr>
              <a:t>lucose</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Intravascular dehydration</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Serum electrolyte abnormality </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32584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871" y="334242"/>
            <a:ext cx="3737172" cy="499915"/>
          </a:xfrm>
          <a:prstGeom prst="rect">
            <a:avLst/>
          </a:prstGeom>
        </p:spPr>
      </p:pic>
      <p:sp>
        <p:nvSpPr>
          <p:cNvPr id="3" name="TextBox 2"/>
          <p:cNvSpPr txBox="1"/>
          <p:nvPr/>
        </p:nvSpPr>
        <p:spPr>
          <a:xfrm>
            <a:off x="0" y="1117600"/>
            <a:ext cx="12192000" cy="523220"/>
          </a:xfrm>
          <a:prstGeom prst="rect">
            <a:avLst/>
          </a:prstGeom>
          <a:solidFill>
            <a:srgbClr val="2969A3"/>
          </a:solidFill>
        </p:spPr>
        <p:txBody>
          <a:bodyPr wrap="square" rtlCol="0">
            <a:spAutoFit/>
          </a:bodyPr>
          <a:lstStyle/>
          <a:p>
            <a:pPr algn="ctr"/>
            <a:r>
              <a:rPr lang="en-US" sz="2800" dirty="0" smtClean="0">
                <a:solidFill>
                  <a:prstClr val="white"/>
                </a:solidFill>
                <a:latin typeface="Rockwell" panose="02060603020205020403" pitchFamily="18" charset="0"/>
              </a:rPr>
              <a:t>In Dealing with Patients who are Aggressive, Abusive, Violent: </a:t>
            </a:r>
            <a:endParaRPr lang="en-US" sz="2800" dirty="0">
              <a:solidFill>
                <a:prstClr val="white"/>
              </a:solidFill>
              <a:latin typeface="Rockwell" panose="02060603020205020403" pitchFamily="18" charset="0"/>
            </a:endParaRPr>
          </a:p>
        </p:txBody>
      </p:sp>
      <p:sp>
        <p:nvSpPr>
          <p:cNvPr id="4" name="TextBox 3"/>
          <p:cNvSpPr txBox="1"/>
          <p:nvPr/>
        </p:nvSpPr>
        <p:spPr>
          <a:xfrm>
            <a:off x="1988457" y="2051862"/>
            <a:ext cx="9368588"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prstClr val="black"/>
                </a:solidFill>
                <a:latin typeface="Rockwell" panose="02060603020205020403" pitchFamily="18" charset="0"/>
              </a:rPr>
              <a:t>Identify yourself and your role</a:t>
            </a:r>
          </a:p>
          <a:p>
            <a:pPr marL="342900" indent="-342900">
              <a:buFont typeface="Arial" panose="020B0604020202020204" pitchFamily="34" charset="0"/>
              <a:buChar char="•"/>
            </a:pPr>
            <a:r>
              <a:rPr lang="en-US" sz="2400" dirty="0" smtClean="0">
                <a:solidFill>
                  <a:prstClr val="black"/>
                </a:solidFill>
                <a:latin typeface="Rockwell" panose="02060603020205020403" pitchFamily="18" charset="0"/>
              </a:rPr>
              <a:t>Speak slowly and clearly</a:t>
            </a:r>
          </a:p>
          <a:p>
            <a:pPr marL="342900" indent="-342900">
              <a:buFont typeface="Arial" panose="020B0604020202020204" pitchFamily="34" charset="0"/>
              <a:buChar char="•"/>
            </a:pPr>
            <a:r>
              <a:rPr lang="en-US" sz="2400" dirty="0" smtClean="0">
                <a:solidFill>
                  <a:prstClr val="black"/>
                </a:solidFill>
                <a:latin typeface="Rockwell" panose="02060603020205020403" pitchFamily="18" charset="0"/>
              </a:rPr>
              <a:t>Use a calm and reassuring tone</a:t>
            </a:r>
          </a:p>
          <a:p>
            <a:pPr marL="342900" indent="-342900">
              <a:buFont typeface="Arial" panose="020B0604020202020204" pitchFamily="34" charset="0"/>
              <a:buChar char="•"/>
            </a:pPr>
            <a:r>
              <a:rPr lang="en-US" sz="2400" dirty="0" smtClean="0">
                <a:solidFill>
                  <a:prstClr val="black"/>
                </a:solidFill>
                <a:latin typeface="Rockwell" panose="02060603020205020403" pitchFamily="18" charset="0"/>
              </a:rPr>
              <a:t>Show you are listening to the patient by rephrasing back parts of what he or she says</a:t>
            </a:r>
          </a:p>
          <a:p>
            <a:pPr marL="342900" indent="-342900">
              <a:buFont typeface="Arial" panose="020B0604020202020204" pitchFamily="34" charset="0"/>
              <a:buChar char="•"/>
            </a:pPr>
            <a:r>
              <a:rPr lang="en-US" sz="2400" dirty="0" smtClean="0">
                <a:solidFill>
                  <a:prstClr val="black"/>
                </a:solidFill>
                <a:latin typeface="Rockwell" panose="02060603020205020403" pitchFamily="18" charset="0"/>
              </a:rPr>
              <a:t>Do not be judgmental</a:t>
            </a:r>
          </a:p>
          <a:p>
            <a:pPr marL="342900" indent="-342900">
              <a:buFont typeface="Arial" panose="020B0604020202020204" pitchFamily="34" charset="0"/>
              <a:buChar char="•"/>
            </a:pPr>
            <a:r>
              <a:rPr lang="en-US" sz="2400" dirty="0" smtClean="0">
                <a:solidFill>
                  <a:prstClr val="black"/>
                </a:solidFill>
                <a:latin typeface="Rockwell" panose="02060603020205020403" pitchFamily="18" charset="0"/>
              </a:rPr>
              <a:t>Show compassion</a:t>
            </a:r>
          </a:p>
          <a:p>
            <a:pPr marL="342900" indent="-342900">
              <a:buFont typeface="Arial" panose="020B0604020202020204" pitchFamily="34" charset="0"/>
              <a:buChar char="•"/>
            </a:pPr>
            <a:r>
              <a:rPr lang="en-US" sz="2400" dirty="0" smtClean="0">
                <a:solidFill>
                  <a:prstClr val="black"/>
                </a:solidFill>
                <a:latin typeface="Rockwell" panose="02060603020205020403" pitchFamily="18" charset="0"/>
              </a:rPr>
              <a:t>Use positive body language</a:t>
            </a:r>
          </a:p>
          <a:p>
            <a:pPr marL="342900" indent="-342900">
              <a:buFont typeface="Arial" panose="020B0604020202020204" pitchFamily="34" charset="0"/>
              <a:buChar char="•"/>
            </a:pPr>
            <a:r>
              <a:rPr lang="en-US" sz="2400" dirty="0" smtClean="0">
                <a:solidFill>
                  <a:prstClr val="black"/>
                </a:solidFill>
                <a:latin typeface="Rockwell" panose="02060603020205020403" pitchFamily="18" charset="0"/>
              </a:rPr>
              <a:t>DO NOT ENTER THE PATIENTS SPACE – stay 3 feet away</a:t>
            </a:r>
          </a:p>
          <a:p>
            <a:pPr marL="342900" indent="-342900">
              <a:buFont typeface="Arial" panose="020B0604020202020204" pitchFamily="34" charset="0"/>
              <a:buChar char="•"/>
            </a:pPr>
            <a:r>
              <a:rPr lang="en-US" sz="2400" dirty="0" smtClean="0">
                <a:solidFill>
                  <a:prstClr val="black"/>
                </a:solidFill>
                <a:latin typeface="Rockwell" panose="02060603020205020403" pitchFamily="18" charset="0"/>
              </a:rPr>
              <a:t>Be alert for changes in the patients emotional status</a:t>
            </a:r>
          </a:p>
        </p:txBody>
      </p:sp>
    </p:spTree>
    <p:extLst>
      <p:ext uri="{BB962C8B-B14F-4D97-AF65-F5344CB8AC3E}">
        <p14:creationId xmlns:p14="http://schemas.microsoft.com/office/powerpoint/2010/main" val="11719660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64939" y="3124085"/>
            <a:ext cx="4945575" cy="7547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2"/>
          <a:stretch>
            <a:fillRect/>
          </a:stretch>
        </p:blipFill>
        <p:spPr>
          <a:xfrm>
            <a:off x="0" y="508413"/>
            <a:ext cx="3468925" cy="499915"/>
          </a:xfrm>
          <a:prstGeom prst="rect">
            <a:avLst/>
          </a:prstGeom>
        </p:spPr>
      </p:pic>
      <p:sp>
        <p:nvSpPr>
          <p:cNvPr id="3" name="TextBox 2"/>
          <p:cNvSpPr txBox="1"/>
          <p:nvPr/>
        </p:nvSpPr>
        <p:spPr>
          <a:xfrm>
            <a:off x="0" y="1320800"/>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The altered mental status in a patient in HHNK results from:</a:t>
            </a:r>
            <a:endParaRPr lang="en-US" sz="2400" dirty="0">
              <a:solidFill>
                <a:prstClr val="white"/>
              </a:solidFill>
              <a:latin typeface="Rockwell" panose="02060603020205020403" pitchFamily="18" charset="0"/>
            </a:endParaRPr>
          </a:p>
        </p:txBody>
      </p:sp>
      <p:sp>
        <p:nvSpPr>
          <p:cNvPr id="4" name="TextBox 3"/>
          <p:cNvSpPr txBox="1"/>
          <p:nvPr/>
        </p:nvSpPr>
        <p:spPr>
          <a:xfrm>
            <a:off x="1465943" y="2540000"/>
            <a:ext cx="9289143" cy="2677656"/>
          </a:xfrm>
          <a:prstGeom prst="rect">
            <a:avLst/>
          </a:prstGeom>
          <a:noFill/>
        </p:spPr>
        <p:txBody>
          <a:bodyPr wrap="square" rtlCol="0">
            <a:spAutoFit/>
          </a:bodyPr>
          <a:lstStyle/>
          <a:p>
            <a:pPr marL="457200" indent="-457200">
              <a:buFontTx/>
              <a:buAutoNum type="alphaUcPeriod"/>
            </a:pPr>
            <a:r>
              <a:rPr lang="en-US" sz="2400" dirty="0" smtClean="0">
                <a:solidFill>
                  <a:prstClr val="black"/>
                </a:solidFill>
                <a:latin typeface="Rockwell" panose="02060603020205020403" pitchFamily="18" charset="0"/>
              </a:rPr>
              <a:t>Hyperosmolality of the plasma</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Intracerebral dehydration</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Severe osmotic diuresis from hyperglycemia</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Intravascular dehydration</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189612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65943" y="2432148"/>
            <a:ext cx="6411965" cy="7547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2"/>
          <a:stretch>
            <a:fillRect/>
          </a:stretch>
        </p:blipFill>
        <p:spPr>
          <a:xfrm>
            <a:off x="0" y="508413"/>
            <a:ext cx="3468925" cy="499915"/>
          </a:xfrm>
          <a:prstGeom prst="rect">
            <a:avLst/>
          </a:prstGeom>
        </p:spPr>
      </p:pic>
      <p:sp>
        <p:nvSpPr>
          <p:cNvPr id="3" name="TextBox 2"/>
          <p:cNvSpPr txBox="1"/>
          <p:nvPr/>
        </p:nvSpPr>
        <p:spPr>
          <a:xfrm>
            <a:off x="0" y="1320800"/>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Which of the findings would NOT be present in HHNK?</a:t>
            </a:r>
            <a:endParaRPr lang="en-US" sz="2400" dirty="0">
              <a:solidFill>
                <a:prstClr val="white"/>
              </a:solidFill>
              <a:latin typeface="Rockwell" panose="02060603020205020403" pitchFamily="18" charset="0"/>
            </a:endParaRPr>
          </a:p>
        </p:txBody>
      </p:sp>
      <p:sp>
        <p:nvSpPr>
          <p:cNvPr id="4" name="TextBox 3"/>
          <p:cNvSpPr txBox="1"/>
          <p:nvPr/>
        </p:nvSpPr>
        <p:spPr>
          <a:xfrm>
            <a:off x="1465943" y="2540000"/>
            <a:ext cx="9289143" cy="2677656"/>
          </a:xfrm>
          <a:prstGeom prst="rect">
            <a:avLst/>
          </a:prstGeom>
          <a:noFill/>
        </p:spPr>
        <p:txBody>
          <a:bodyPr wrap="square" rtlCol="0">
            <a:spAutoFit/>
          </a:bodyPr>
          <a:lstStyle/>
          <a:p>
            <a:pPr marL="457200" indent="-457200">
              <a:buFontTx/>
              <a:buAutoNum type="alphaUcPeriod"/>
            </a:pPr>
            <a:r>
              <a:rPr lang="en-US" sz="2400" dirty="0" err="1" smtClean="0">
                <a:solidFill>
                  <a:prstClr val="black"/>
                </a:solidFill>
                <a:latin typeface="Rockwell" panose="02060603020205020403" pitchFamily="18" charset="0"/>
              </a:rPr>
              <a:t>Kussmaul’s</a:t>
            </a:r>
            <a:r>
              <a:rPr lang="en-US" sz="2400" dirty="0" smtClean="0">
                <a:solidFill>
                  <a:prstClr val="black"/>
                </a:solidFill>
                <a:latin typeface="Rockwell" panose="02060603020205020403" pitchFamily="18" charset="0"/>
              </a:rPr>
              <a:t> respirations of 28/minute</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Serum glucose level above 650 and often greater than 1000</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Serum osmolality above 350 </a:t>
            </a:r>
            <a:r>
              <a:rPr lang="en-US" sz="2400" dirty="0" err="1" smtClean="0">
                <a:solidFill>
                  <a:prstClr val="black"/>
                </a:solidFill>
                <a:latin typeface="Rockwell" panose="02060603020205020403" pitchFamily="18" charset="0"/>
              </a:rPr>
              <a:t>mOso</a:t>
            </a:r>
            <a:r>
              <a:rPr lang="en-US" sz="2400" dirty="0" smtClean="0">
                <a:solidFill>
                  <a:prstClr val="black"/>
                </a:solidFill>
                <a:latin typeface="Rockwell" panose="02060603020205020403" pitchFamily="18" charset="0"/>
              </a:rPr>
              <a:t>/L</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Severe dehydration and the absence of ketoacidosis</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258316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65943" y="3124085"/>
            <a:ext cx="6327559" cy="7547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2"/>
          <a:stretch>
            <a:fillRect/>
          </a:stretch>
        </p:blipFill>
        <p:spPr>
          <a:xfrm>
            <a:off x="0" y="508413"/>
            <a:ext cx="3468925" cy="499915"/>
          </a:xfrm>
          <a:prstGeom prst="rect">
            <a:avLst/>
          </a:prstGeom>
        </p:spPr>
      </p:pic>
      <p:sp>
        <p:nvSpPr>
          <p:cNvPr id="3" name="TextBox 2"/>
          <p:cNvSpPr txBox="1"/>
          <p:nvPr/>
        </p:nvSpPr>
        <p:spPr>
          <a:xfrm>
            <a:off x="0" y="1320800"/>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Evaluation of a patient’s laboratory values with HHNK would include:</a:t>
            </a:r>
            <a:endParaRPr lang="en-US" sz="2400" dirty="0">
              <a:solidFill>
                <a:prstClr val="white"/>
              </a:solidFill>
              <a:latin typeface="Rockwell" panose="02060603020205020403" pitchFamily="18" charset="0"/>
            </a:endParaRPr>
          </a:p>
        </p:txBody>
      </p:sp>
      <p:sp>
        <p:nvSpPr>
          <p:cNvPr id="4" name="TextBox 3"/>
          <p:cNvSpPr txBox="1"/>
          <p:nvPr/>
        </p:nvSpPr>
        <p:spPr>
          <a:xfrm>
            <a:off x="1465943" y="2540000"/>
            <a:ext cx="9289143" cy="2677656"/>
          </a:xfrm>
          <a:prstGeom prst="rect">
            <a:avLst/>
          </a:prstGeom>
          <a:noFill/>
        </p:spPr>
        <p:txBody>
          <a:bodyPr wrap="square" rtlCol="0">
            <a:spAutoFit/>
          </a:bodyPr>
          <a:lstStyle/>
          <a:p>
            <a:pPr marL="457200" indent="-457200">
              <a:buFontTx/>
              <a:buAutoNum type="alphaUcPeriod"/>
            </a:pPr>
            <a:r>
              <a:rPr lang="en-US" sz="2400" dirty="0" smtClean="0">
                <a:solidFill>
                  <a:prstClr val="black"/>
                </a:solidFill>
                <a:latin typeface="Rockwell" panose="02060603020205020403" pitchFamily="18" charset="0"/>
              </a:rPr>
              <a:t>A serum sodium of 123</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A serum osmolality of 340 mOsm/L</a:t>
            </a: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A urinary sodium of 60</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A bicarbonate level of 12</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369619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0425" y="3124085"/>
            <a:ext cx="4945575" cy="7547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2"/>
          <a:stretch>
            <a:fillRect/>
          </a:stretch>
        </p:blipFill>
        <p:spPr>
          <a:xfrm>
            <a:off x="0" y="508413"/>
            <a:ext cx="3468925" cy="499915"/>
          </a:xfrm>
          <a:prstGeom prst="rect">
            <a:avLst/>
          </a:prstGeom>
        </p:spPr>
      </p:pic>
      <p:sp>
        <p:nvSpPr>
          <p:cNvPr id="3" name="TextBox 2"/>
          <p:cNvSpPr txBox="1"/>
          <p:nvPr/>
        </p:nvSpPr>
        <p:spPr>
          <a:xfrm>
            <a:off x="0" y="1320800"/>
            <a:ext cx="12192000" cy="400110"/>
          </a:xfrm>
          <a:prstGeom prst="rect">
            <a:avLst/>
          </a:prstGeom>
          <a:solidFill>
            <a:srgbClr val="2969A3"/>
          </a:solidFill>
        </p:spPr>
        <p:txBody>
          <a:bodyPr wrap="square" rtlCol="0">
            <a:spAutoFit/>
          </a:bodyPr>
          <a:lstStyle/>
          <a:p>
            <a:pPr algn="ctr"/>
            <a:r>
              <a:rPr lang="en-US" sz="2000" dirty="0" smtClean="0">
                <a:solidFill>
                  <a:prstClr val="white"/>
                </a:solidFill>
                <a:latin typeface="Rockwell" panose="02060603020205020403" pitchFamily="18" charset="0"/>
              </a:rPr>
              <a:t>Which of the following laboratory findings in NOT likely to be seen in patients with DKA?</a:t>
            </a:r>
            <a:endParaRPr lang="en-US" sz="2000" dirty="0">
              <a:solidFill>
                <a:prstClr val="white"/>
              </a:solidFill>
              <a:latin typeface="Rockwell" panose="02060603020205020403" pitchFamily="18" charset="0"/>
            </a:endParaRPr>
          </a:p>
        </p:txBody>
      </p:sp>
      <p:sp>
        <p:nvSpPr>
          <p:cNvPr id="4" name="TextBox 3"/>
          <p:cNvSpPr txBox="1"/>
          <p:nvPr/>
        </p:nvSpPr>
        <p:spPr>
          <a:xfrm>
            <a:off x="1465943" y="2540000"/>
            <a:ext cx="9289143" cy="2677656"/>
          </a:xfrm>
          <a:prstGeom prst="rect">
            <a:avLst/>
          </a:prstGeom>
          <a:noFill/>
        </p:spPr>
        <p:txBody>
          <a:bodyPr wrap="square" rtlCol="0">
            <a:spAutoFit/>
          </a:bodyPr>
          <a:lstStyle/>
          <a:p>
            <a:pPr marL="457200" indent="-457200">
              <a:buFontTx/>
              <a:buAutoNum type="alphaUcPeriod"/>
            </a:pPr>
            <a:r>
              <a:rPr lang="en-US" sz="2400" dirty="0" smtClean="0">
                <a:solidFill>
                  <a:prstClr val="black"/>
                </a:solidFill>
                <a:latin typeface="Rockwell" panose="02060603020205020403" pitchFamily="18" charset="0"/>
              </a:rPr>
              <a:t>pH 7.19</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pCO2 45</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Base deficit -14</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Serum K 5.5 </a:t>
            </a:r>
            <a:r>
              <a:rPr lang="en-US" sz="2400" dirty="0" err="1" smtClean="0">
                <a:solidFill>
                  <a:prstClr val="black"/>
                </a:solidFill>
                <a:latin typeface="Rockwell" panose="02060603020205020403" pitchFamily="18" charset="0"/>
              </a:rPr>
              <a:t>mEq</a:t>
            </a:r>
            <a:r>
              <a:rPr lang="en-US" sz="2400" dirty="0" smtClean="0">
                <a:solidFill>
                  <a:prstClr val="black"/>
                </a:solidFill>
                <a:latin typeface="Rockwell" panose="02060603020205020403" pitchFamily="18" charset="0"/>
              </a:rPr>
              <a:t>/L</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413833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614149"/>
            <a:ext cx="4053385" cy="369332"/>
          </a:xfrm>
          <a:prstGeom prst="rect">
            <a:avLst/>
          </a:prstGeom>
          <a:solidFill>
            <a:srgbClr val="2969A3"/>
          </a:solidFill>
        </p:spPr>
        <p:txBody>
          <a:bodyPr wrap="square" rtlCol="0">
            <a:spAutoFit/>
          </a:bodyPr>
          <a:lstStyle/>
          <a:p>
            <a:r>
              <a:rPr lang="en-US" dirty="0" smtClean="0">
                <a:solidFill>
                  <a:schemeClr val="bg1"/>
                </a:solidFill>
                <a:latin typeface="Rockwell" panose="02060603020205020403" pitchFamily="18" charset="0"/>
              </a:rPr>
              <a:t>CCRN Review: Gastrointestinal</a:t>
            </a:r>
            <a:endParaRPr lang="en-US" dirty="0">
              <a:solidFill>
                <a:schemeClr val="bg1"/>
              </a:solidFill>
              <a:latin typeface="Rockwell" panose="02060603020205020403" pitchFamily="18" charset="0"/>
            </a:endParaRPr>
          </a:p>
        </p:txBody>
      </p:sp>
      <p:pic>
        <p:nvPicPr>
          <p:cNvPr id="3" name="Picture 2"/>
          <p:cNvPicPr>
            <a:picLocks noChangeAspect="1"/>
          </p:cNvPicPr>
          <p:nvPr/>
        </p:nvPicPr>
        <p:blipFill>
          <a:blip r:embed="rId2"/>
          <a:stretch>
            <a:fillRect/>
          </a:stretch>
        </p:blipFill>
        <p:spPr>
          <a:xfrm>
            <a:off x="0" y="1296537"/>
            <a:ext cx="4176215" cy="5063320"/>
          </a:xfrm>
          <a:prstGeom prst="rect">
            <a:avLst/>
          </a:prstGeom>
        </p:spPr>
      </p:pic>
      <p:sp>
        <p:nvSpPr>
          <p:cNvPr id="4" name="Rectangle 3"/>
          <p:cNvSpPr/>
          <p:nvPr/>
        </p:nvSpPr>
        <p:spPr>
          <a:xfrm>
            <a:off x="4315274" y="191068"/>
            <a:ext cx="7681107" cy="2308324"/>
          </a:xfrm>
          <a:prstGeom prst="rect">
            <a:avLst/>
          </a:prstGeom>
          <a:noFill/>
        </p:spPr>
        <p:txBody>
          <a:bodyPr wrap="square" lIns="91440" tIns="45720" rIns="91440" bIns="45720">
            <a:spAutoFit/>
          </a:bodyPr>
          <a:lstStyle/>
          <a:p>
            <a:r>
              <a:rPr lang="en-US" sz="7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Gastrointestinal</a:t>
            </a:r>
          </a:p>
          <a:p>
            <a:r>
              <a:rPr lang="en-US" sz="7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6%</a:t>
            </a:r>
            <a:endPar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TextBox 4"/>
          <p:cNvSpPr txBox="1"/>
          <p:nvPr/>
        </p:nvSpPr>
        <p:spPr>
          <a:xfrm>
            <a:off x="6100549" y="1787857"/>
            <a:ext cx="4763069" cy="2677656"/>
          </a:xfrm>
          <a:prstGeom prst="rect">
            <a:avLst/>
          </a:prstGeom>
          <a:solidFill>
            <a:srgbClr val="2969A3"/>
          </a:solidFill>
        </p:spPr>
        <p:txBody>
          <a:bodyPr wrap="square" rtlCol="0">
            <a:spAutoFit/>
          </a:bodyPr>
          <a:lstStyle/>
          <a:p>
            <a:pPr algn="ctr"/>
            <a:endParaRPr lang="en-US" sz="2800" dirty="0" smtClean="0">
              <a:solidFill>
                <a:schemeClr val="bg1"/>
              </a:solidFill>
              <a:latin typeface="Rockwell" panose="02060603020205020403" pitchFamily="18" charset="0"/>
            </a:endParaRPr>
          </a:p>
          <a:p>
            <a:pPr algn="ctr"/>
            <a:r>
              <a:rPr lang="en-US" sz="2800" dirty="0" smtClean="0">
                <a:solidFill>
                  <a:schemeClr val="bg1"/>
                </a:solidFill>
                <a:latin typeface="Rockwell" panose="02060603020205020403" pitchFamily="18" charset="0"/>
              </a:rPr>
              <a:t>Hepatic Failure</a:t>
            </a:r>
          </a:p>
          <a:p>
            <a:pPr algn="ctr"/>
            <a:r>
              <a:rPr lang="en-US" sz="2800" dirty="0" smtClean="0">
                <a:solidFill>
                  <a:schemeClr val="bg1"/>
                </a:solidFill>
                <a:latin typeface="Rockwell" panose="02060603020205020403" pitchFamily="18" charset="0"/>
              </a:rPr>
              <a:t>Pancreatitis</a:t>
            </a:r>
          </a:p>
          <a:p>
            <a:pPr algn="ctr"/>
            <a:r>
              <a:rPr lang="en-US" sz="2800" dirty="0" smtClean="0">
                <a:solidFill>
                  <a:schemeClr val="bg1"/>
                </a:solidFill>
                <a:latin typeface="Rockwell" panose="02060603020205020403" pitchFamily="18" charset="0"/>
              </a:rPr>
              <a:t>Bowel Obstruction</a:t>
            </a:r>
          </a:p>
          <a:p>
            <a:pPr algn="ctr"/>
            <a:r>
              <a:rPr lang="en-US" sz="2800" dirty="0" smtClean="0">
                <a:solidFill>
                  <a:schemeClr val="bg1"/>
                </a:solidFill>
                <a:latin typeface="Rockwell" panose="02060603020205020403" pitchFamily="18" charset="0"/>
              </a:rPr>
              <a:t>Abdominal Trauma</a:t>
            </a:r>
          </a:p>
          <a:p>
            <a:pPr algn="ctr"/>
            <a:endParaRPr lang="en-US" sz="2800" dirty="0">
              <a:solidFill>
                <a:schemeClr val="bg1"/>
              </a:solidFill>
              <a:latin typeface="Rockwell" panose="02060603020205020403" pitchFamily="18" charset="0"/>
            </a:endParaRPr>
          </a:p>
        </p:txBody>
      </p:sp>
      <p:sp>
        <p:nvSpPr>
          <p:cNvPr id="6" name="TextBox 5"/>
          <p:cNvSpPr txBox="1"/>
          <p:nvPr/>
        </p:nvSpPr>
        <p:spPr>
          <a:xfrm>
            <a:off x="4989546" y="5431809"/>
            <a:ext cx="6332561" cy="461665"/>
          </a:xfrm>
          <a:prstGeom prst="rect">
            <a:avLst/>
          </a:prstGeom>
          <a:solidFill>
            <a:srgbClr val="2969A3"/>
          </a:solidFill>
        </p:spPr>
        <p:txBody>
          <a:bodyPr wrap="square" rtlCol="0">
            <a:spAutoFit/>
          </a:bodyPr>
          <a:lstStyle/>
          <a:p>
            <a:pPr algn="ctr"/>
            <a:r>
              <a:rPr lang="en-US" sz="2400" dirty="0">
                <a:solidFill>
                  <a:schemeClr val="bg1"/>
                </a:solidFill>
                <a:latin typeface="Rockwell" panose="02060603020205020403" pitchFamily="18" charset="0"/>
              </a:rPr>
              <a:t>9</a:t>
            </a:r>
            <a:r>
              <a:rPr lang="en-US" sz="2400" dirty="0" smtClean="0">
                <a:solidFill>
                  <a:schemeClr val="bg1"/>
                </a:solidFill>
                <a:latin typeface="Rockwell" panose="02060603020205020403" pitchFamily="18" charset="0"/>
              </a:rPr>
              <a:t> Questions</a:t>
            </a:r>
            <a:endParaRPr lang="en-US" sz="240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35664419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35842"/>
            <a:ext cx="3511600" cy="499915"/>
          </a:xfrm>
          <a:prstGeom prst="rect">
            <a:avLst/>
          </a:prstGeom>
        </p:spPr>
      </p:pic>
      <p:sp>
        <p:nvSpPr>
          <p:cNvPr id="3" name="TextBox 2"/>
          <p:cNvSpPr txBox="1"/>
          <p:nvPr/>
        </p:nvSpPr>
        <p:spPr>
          <a:xfrm>
            <a:off x="0" y="1037230"/>
            <a:ext cx="12192000" cy="523220"/>
          </a:xfrm>
          <a:prstGeom prst="rect">
            <a:avLst/>
          </a:prstGeom>
          <a:solidFill>
            <a:srgbClr val="2969A3"/>
          </a:solidFill>
        </p:spPr>
        <p:txBody>
          <a:bodyPr wrap="square" rtlCol="0">
            <a:spAutoFit/>
          </a:bodyPr>
          <a:lstStyle/>
          <a:p>
            <a:pPr algn="ctr"/>
            <a:r>
              <a:rPr lang="en-US" sz="2800" dirty="0" smtClean="0">
                <a:solidFill>
                  <a:prstClr val="white"/>
                </a:solidFill>
                <a:latin typeface="Rockwell" panose="02060603020205020403" pitchFamily="18" charset="0"/>
              </a:rPr>
              <a:t>Bowel Assessment</a:t>
            </a:r>
            <a:endParaRPr lang="en-US" sz="2800" dirty="0">
              <a:solidFill>
                <a:prstClr val="white"/>
              </a:solidFill>
              <a:latin typeface="Rockwell" panose="02060603020205020403" pitchFamily="18" charset="0"/>
            </a:endParaRPr>
          </a:p>
        </p:txBody>
      </p:sp>
      <p:pic>
        <p:nvPicPr>
          <p:cNvPr id="11" name="Picture 10"/>
          <p:cNvPicPr>
            <a:picLocks noChangeAspect="1"/>
          </p:cNvPicPr>
          <p:nvPr/>
        </p:nvPicPr>
        <p:blipFill>
          <a:blip r:embed="rId3"/>
          <a:stretch>
            <a:fillRect/>
          </a:stretch>
        </p:blipFill>
        <p:spPr>
          <a:xfrm>
            <a:off x="1105468" y="2268939"/>
            <a:ext cx="3737781" cy="3900293"/>
          </a:xfrm>
          <a:prstGeom prst="rect">
            <a:avLst/>
          </a:prstGeom>
        </p:spPr>
      </p:pic>
      <p:sp>
        <p:nvSpPr>
          <p:cNvPr id="16" name="TextBox 15"/>
          <p:cNvSpPr txBox="1"/>
          <p:nvPr/>
        </p:nvSpPr>
        <p:spPr>
          <a:xfrm>
            <a:off x="5117910" y="2142699"/>
            <a:ext cx="6277971" cy="1200329"/>
          </a:xfrm>
          <a:prstGeom prst="rect">
            <a:avLst/>
          </a:prstGeom>
          <a:solidFill>
            <a:srgbClr val="2969A3"/>
          </a:solidFill>
        </p:spPr>
        <p:txBody>
          <a:bodyPr wrap="square" rtlCol="0">
            <a:spAutoFit/>
          </a:bodyPr>
          <a:lstStyle/>
          <a:p>
            <a:pPr algn="ctr"/>
            <a:endParaRPr lang="en-US" dirty="0" smtClean="0">
              <a:solidFill>
                <a:schemeClr val="bg1"/>
              </a:solidFill>
              <a:latin typeface="Rockwell" panose="02060603020205020403" pitchFamily="18" charset="0"/>
            </a:endParaRPr>
          </a:p>
          <a:p>
            <a:pPr algn="ctr"/>
            <a:r>
              <a:rPr lang="en-US" dirty="0" smtClean="0">
                <a:solidFill>
                  <a:schemeClr val="bg1"/>
                </a:solidFill>
                <a:latin typeface="Rockwell" panose="02060603020205020403" pitchFamily="18" charset="0"/>
              </a:rPr>
              <a:t>Auscultate for 2-5 minutes in each quadrant</a:t>
            </a:r>
          </a:p>
          <a:p>
            <a:pPr algn="ctr"/>
            <a:r>
              <a:rPr lang="en-US" dirty="0" smtClean="0">
                <a:solidFill>
                  <a:schemeClr val="bg1"/>
                </a:solidFill>
                <a:latin typeface="Rockwell" panose="02060603020205020403" pitchFamily="18" charset="0"/>
              </a:rPr>
              <a:t>Normal amount of bowel </a:t>
            </a:r>
            <a:r>
              <a:rPr lang="en-US" dirty="0">
                <a:solidFill>
                  <a:schemeClr val="bg1"/>
                </a:solidFill>
                <a:latin typeface="Rockwell" panose="02060603020205020403" pitchFamily="18" charset="0"/>
              </a:rPr>
              <a:t>s</a:t>
            </a:r>
            <a:r>
              <a:rPr lang="en-US" dirty="0" smtClean="0">
                <a:solidFill>
                  <a:schemeClr val="bg1"/>
                </a:solidFill>
                <a:latin typeface="Rockwell" panose="02060603020205020403" pitchFamily="18" charset="0"/>
              </a:rPr>
              <a:t>ounds = 5-34 rumbles/minute</a:t>
            </a:r>
          </a:p>
          <a:p>
            <a:pPr algn="ctr"/>
            <a:endParaRPr lang="en-US" dirty="0">
              <a:solidFill>
                <a:schemeClr val="bg1"/>
              </a:solidFill>
              <a:latin typeface="Rockwell" panose="02060603020205020403" pitchFamily="18" charset="0"/>
            </a:endParaRPr>
          </a:p>
        </p:txBody>
      </p:sp>
    </p:spTree>
    <p:extLst>
      <p:ext uri="{BB962C8B-B14F-4D97-AF65-F5344CB8AC3E}">
        <p14:creationId xmlns:p14="http://schemas.microsoft.com/office/powerpoint/2010/main" val="28600485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35842"/>
            <a:ext cx="3511600" cy="499915"/>
          </a:xfrm>
          <a:prstGeom prst="rect">
            <a:avLst/>
          </a:prstGeom>
        </p:spPr>
      </p:pic>
      <p:sp>
        <p:nvSpPr>
          <p:cNvPr id="3" name="TextBox 2"/>
          <p:cNvSpPr txBox="1"/>
          <p:nvPr/>
        </p:nvSpPr>
        <p:spPr>
          <a:xfrm>
            <a:off x="0" y="1037230"/>
            <a:ext cx="12192000" cy="523220"/>
          </a:xfrm>
          <a:prstGeom prst="rect">
            <a:avLst/>
          </a:prstGeom>
          <a:solidFill>
            <a:srgbClr val="2969A3"/>
          </a:solidFill>
        </p:spPr>
        <p:txBody>
          <a:bodyPr wrap="square" rtlCol="0">
            <a:spAutoFit/>
          </a:bodyPr>
          <a:lstStyle/>
          <a:p>
            <a:pPr algn="ctr"/>
            <a:r>
              <a:rPr lang="en-US" sz="2800" dirty="0" smtClean="0">
                <a:solidFill>
                  <a:schemeClr val="bg1"/>
                </a:solidFill>
                <a:latin typeface="Rockwell" panose="02060603020205020403" pitchFamily="18" charset="0"/>
              </a:rPr>
              <a:t>Hepatic Failure</a:t>
            </a:r>
            <a:endParaRPr lang="en-US" sz="2800" dirty="0">
              <a:solidFill>
                <a:schemeClr val="bg1"/>
              </a:solidFill>
              <a:latin typeface="Rockwell" panose="02060603020205020403" pitchFamily="18" charset="0"/>
            </a:endParaRPr>
          </a:p>
        </p:txBody>
      </p:sp>
      <p:pic>
        <p:nvPicPr>
          <p:cNvPr id="6" name="Picture 5"/>
          <p:cNvPicPr>
            <a:picLocks noChangeAspect="1"/>
          </p:cNvPicPr>
          <p:nvPr/>
        </p:nvPicPr>
        <p:blipFill>
          <a:blip r:embed="rId3"/>
          <a:stretch>
            <a:fillRect/>
          </a:stretch>
        </p:blipFill>
        <p:spPr>
          <a:xfrm>
            <a:off x="3172966" y="1596842"/>
            <a:ext cx="6127421" cy="4571999"/>
          </a:xfrm>
          <a:prstGeom prst="rect">
            <a:avLst/>
          </a:prstGeom>
        </p:spPr>
      </p:pic>
      <p:sp>
        <p:nvSpPr>
          <p:cNvPr id="7" name="TextBox 6"/>
          <p:cNvSpPr txBox="1"/>
          <p:nvPr/>
        </p:nvSpPr>
        <p:spPr>
          <a:xfrm>
            <a:off x="506437" y="2138289"/>
            <a:ext cx="5866228" cy="400110"/>
          </a:xfrm>
          <a:prstGeom prst="rect">
            <a:avLst/>
          </a:prstGeom>
          <a:solidFill>
            <a:srgbClr val="2969A3"/>
          </a:solidFill>
        </p:spPr>
        <p:txBody>
          <a:bodyPr wrap="square" rtlCol="0">
            <a:spAutoFit/>
          </a:bodyPr>
          <a:lstStyle/>
          <a:p>
            <a:r>
              <a:rPr lang="en-US" sz="2000" dirty="0" smtClean="0">
                <a:latin typeface="Rockwell" panose="02060603020205020403" pitchFamily="18" charset="0"/>
              </a:rPr>
              <a:t>Your liver receives 1500 ml of blood per minute!</a:t>
            </a:r>
            <a:endParaRPr lang="en-US" sz="2000" dirty="0">
              <a:latin typeface="Rockwell" panose="02060603020205020403" pitchFamily="18" charset="0"/>
            </a:endParaRPr>
          </a:p>
        </p:txBody>
      </p:sp>
      <p:pic>
        <p:nvPicPr>
          <p:cNvPr id="8" name="Picture 7"/>
          <p:cNvPicPr>
            <a:picLocks noChangeAspect="1"/>
          </p:cNvPicPr>
          <p:nvPr/>
        </p:nvPicPr>
        <p:blipFill>
          <a:blip r:embed="rId4"/>
          <a:stretch>
            <a:fillRect/>
          </a:stretch>
        </p:blipFill>
        <p:spPr>
          <a:xfrm>
            <a:off x="711250" y="4920242"/>
            <a:ext cx="2800350" cy="1638300"/>
          </a:xfrm>
          <a:prstGeom prst="rect">
            <a:avLst/>
          </a:prstGeom>
        </p:spPr>
      </p:pic>
      <p:sp>
        <p:nvSpPr>
          <p:cNvPr id="9" name="TextBox 8"/>
          <p:cNvSpPr txBox="1"/>
          <p:nvPr/>
        </p:nvSpPr>
        <p:spPr>
          <a:xfrm>
            <a:off x="3687249" y="6149744"/>
            <a:ext cx="8074854" cy="707886"/>
          </a:xfrm>
          <a:prstGeom prst="rect">
            <a:avLst/>
          </a:prstGeom>
          <a:solidFill>
            <a:srgbClr val="2969A3"/>
          </a:solidFill>
        </p:spPr>
        <p:txBody>
          <a:bodyPr wrap="square" rtlCol="0">
            <a:spAutoFit/>
          </a:bodyPr>
          <a:lstStyle/>
          <a:p>
            <a:r>
              <a:rPr lang="en-US" sz="2000" dirty="0">
                <a:latin typeface="Rockwell" panose="02060603020205020403" pitchFamily="18" charset="0"/>
              </a:rPr>
              <a:t>Kupffer cells in the liver catch and destroy old, worn out red blood cells and pass their components on to hepatocytes.</a:t>
            </a:r>
          </a:p>
        </p:txBody>
      </p:sp>
      <p:sp>
        <p:nvSpPr>
          <p:cNvPr id="11" name="TextBox 10"/>
          <p:cNvSpPr txBox="1"/>
          <p:nvPr/>
        </p:nvSpPr>
        <p:spPr>
          <a:xfrm>
            <a:off x="8356209" y="2293034"/>
            <a:ext cx="3727939" cy="2862322"/>
          </a:xfrm>
          <a:prstGeom prst="rect">
            <a:avLst/>
          </a:prstGeom>
          <a:solidFill>
            <a:srgbClr val="2969A3"/>
          </a:solidFill>
        </p:spPr>
        <p:txBody>
          <a:bodyPr wrap="square" rtlCol="0">
            <a:spAutoFit/>
          </a:bodyPr>
          <a:lstStyle/>
          <a:p>
            <a:pPr algn="ctr"/>
            <a:r>
              <a:rPr lang="en-US" sz="2000" dirty="0" smtClean="0">
                <a:latin typeface="Rockwell" panose="02060603020205020403" pitchFamily="18" charset="0"/>
              </a:rPr>
              <a:t>Hepatocytes</a:t>
            </a:r>
          </a:p>
          <a:p>
            <a:pPr marL="342900" indent="-342900">
              <a:buFont typeface="Arial" panose="020B0604020202020204" pitchFamily="34" charset="0"/>
              <a:buChar char="•"/>
            </a:pPr>
            <a:r>
              <a:rPr lang="en-US" sz="2000" dirty="0" smtClean="0">
                <a:latin typeface="Rockwell" panose="02060603020205020403" pitchFamily="18" charset="0"/>
              </a:rPr>
              <a:t>Produce bile</a:t>
            </a:r>
          </a:p>
          <a:p>
            <a:pPr marL="342900" indent="-342900">
              <a:buFont typeface="Arial" panose="020B0604020202020204" pitchFamily="34" charset="0"/>
              <a:buChar char="•"/>
            </a:pPr>
            <a:r>
              <a:rPr lang="en-US" sz="2000" dirty="0">
                <a:latin typeface="Rockwell" panose="02060603020205020403" pitchFamily="18" charset="0"/>
              </a:rPr>
              <a:t>M</a:t>
            </a:r>
            <a:r>
              <a:rPr lang="en-US" sz="2000" dirty="0" smtClean="0">
                <a:latin typeface="Rockwell" panose="02060603020205020403" pitchFamily="18" charset="0"/>
              </a:rPr>
              <a:t>etabolize hemoglobin Globin </a:t>
            </a:r>
            <a:r>
              <a:rPr lang="en-US" sz="2000" dirty="0">
                <a:latin typeface="Rockwell" panose="02060603020205020403" pitchFamily="18" charset="0"/>
              </a:rPr>
              <a:t> </a:t>
            </a:r>
            <a:r>
              <a:rPr lang="en-US" sz="2000" dirty="0" smtClean="0">
                <a:latin typeface="Rockwell" panose="02060603020205020403" pitchFamily="18" charset="0"/>
              </a:rPr>
              <a:t>      energy </a:t>
            </a:r>
            <a:r>
              <a:rPr lang="en-US" sz="2000" dirty="0">
                <a:latin typeface="Rockwell" panose="02060603020205020403" pitchFamily="18" charset="0"/>
              </a:rPr>
              <a:t>source </a:t>
            </a:r>
            <a:r>
              <a:rPr lang="en-US" sz="2000" dirty="0" smtClean="0">
                <a:latin typeface="Rockwell" panose="02060603020205020403" pitchFamily="18" charset="0"/>
              </a:rPr>
              <a:t> </a:t>
            </a:r>
            <a:r>
              <a:rPr lang="en-US" sz="2000" dirty="0">
                <a:latin typeface="Rockwell" panose="02060603020205020403" pitchFamily="18" charset="0"/>
              </a:rPr>
              <a:t>H</a:t>
            </a:r>
            <a:r>
              <a:rPr lang="en-US" sz="2000" dirty="0" smtClean="0">
                <a:latin typeface="Rockwell" panose="02060603020205020403" pitchFamily="18" charset="0"/>
              </a:rPr>
              <a:t>eme    </a:t>
            </a:r>
            <a:r>
              <a:rPr lang="en-US" sz="2000" dirty="0">
                <a:latin typeface="Rockwell" panose="02060603020205020403" pitchFamily="18" charset="0"/>
              </a:rPr>
              <a:t> </a:t>
            </a:r>
            <a:r>
              <a:rPr lang="en-US" sz="2000" dirty="0" smtClean="0">
                <a:latin typeface="Rockwell" panose="02060603020205020403" pitchFamily="18" charset="0"/>
              </a:rPr>
              <a:t>     bilirubin</a:t>
            </a:r>
          </a:p>
          <a:p>
            <a:pPr marL="342900" indent="-342900">
              <a:buFont typeface="Arial" panose="020B0604020202020204" pitchFamily="34" charset="0"/>
              <a:buChar char="•"/>
            </a:pPr>
            <a:r>
              <a:rPr lang="en-US" sz="2000" dirty="0" smtClean="0">
                <a:latin typeface="Rockwell" panose="02060603020205020403" pitchFamily="18" charset="0"/>
              </a:rPr>
              <a:t>Metabolism</a:t>
            </a:r>
          </a:p>
          <a:p>
            <a:r>
              <a:rPr lang="en-US" sz="2000" dirty="0" smtClean="0">
                <a:latin typeface="Rockwell" panose="02060603020205020403" pitchFamily="18" charset="0"/>
              </a:rPr>
              <a:t>      Glucose           Glycogen Amino acids       Ammonia          </a:t>
            </a:r>
          </a:p>
          <a:p>
            <a:r>
              <a:rPr lang="en-US" sz="2000" dirty="0">
                <a:latin typeface="Rockwell" panose="02060603020205020403" pitchFamily="18" charset="0"/>
              </a:rPr>
              <a:t> </a:t>
            </a:r>
            <a:r>
              <a:rPr lang="en-US" sz="2000" dirty="0" smtClean="0">
                <a:latin typeface="Rockwell" panose="02060603020205020403" pitchFamily="18" charset="0"/>
              </a:rPr>
              <a:t>     Urea</a:t>
            </a:r>
            <a:endParaRPr lang="en-US" sz="2000" dirty="0">
              <a:latin typeface="Rockwell" panose="02060603020205020403" pitchFamily="18" charset="0"/>
            </a:endParaRPr>
          </a:p>
        </p:txBody>
      </p:sp>
      <p:sp>
        <p:nvSpPr>
          <p:cNvPr id="13" name="Right Arrow 12"/>
          <p:cNvSpPr/>
          <p:nvPr/>
        </p:nvSpPr>
        <p:spPr>
          <a:xfrm>
            <a:off x="9692640" y="3305908"/>
            <a:ext cx="337625" cy="22255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stretch>
            <a:fillRect/>
          </a:stretch>
        </p:blipFill>
        <p:spPr>
          <a:xfrm>
            <a:off x="9676666" y="3611142"/>
            <a:ext cx="353599" cy="262151"/>
          </a:xfrm>
          <a:prstGeom prst="rect">
            <a:avLst/>
          </a:prstGeom>
        </p:spPr>
      </p:pic>
      <p:pic>
        <p:nvPicPr>
          <p:cNvPr id="15" name="Picture 14"/>
          <p:cNvPicPr>
            <a:picLocks noChangeAspect="1"/>
          </p:cNvPicPr>
          <p:nvPr/>
        </p:nvPicPr>
        <p:blipFill>
          <a:blip r:embed="rId5"/>
          <a:stretch>
            <a:fillRect/>
          </a:stretch>
        </p:blipFill>
        <p:spPr>
          <a:xfrm>
            <a:off x="9937870" y="4212996"/>
            <a:ext cx="353599" cy="262151"/>
          </a:xfrm>
          <a:prstGeom prst="rect">
            <a:avLst/>
          </a:prstGeom>
        </p:spPr>
      </p:pic>
      <p:pic>
        <p:nvPicPr>
          <p:cNvPr id="16" name="Picture 15"/>
          <p:cNvPicPr>
            <a:picLocks noChangeAspect="1"/>
          </p:cNvPicPr>
          <p:nvPr/>
        </p:nvPicPr>
        <p:blipFill>
          <a:blip r:embed="rId5"/>
          <a:stretch>
            <a:fillRect/>
          </a:stretch>
        </p:blipFill>
        <p:spPr>
          <a:xfrm>
            <a:off x="9980698" y="4512609"/>
            <a:ext cx="353599" cy="262151"/>
          </a:xfrm>
          <a:prstGeom prst="rect">
            <a:avLst/>
          </a:prstGeom>
        </p:spPr>
      </p:pic>
      <p:pic>
        <p:nvPicPr>
          <p:cNvPr id="17" name="Picture 16"/>
          <p:cNvPicPr>
            <a:picLocks noChangeAspect="1"/>
          </p:cNvPicPr>
          <p:nvPr/>
        </p:nvPicPr>
        <p:blipFill>
          <a:blip r:embed="rId5"/>
          <a:stretch>
            <a:fillRect/>
          </a:stretch>
        </p:blipFill>
        <p:spPr>
          <a:xfrm>
            <a:off x="11585303" y="4512609"/>
            <a:ext cx="353599" cy="262151"/>
          </a:xfrm>
          <a:prstGeom prst="rect">
            <a:avLst/>
          </a:prstGeom>
        </p:spPr>
      </p:pic>
    </p:spTree>
    <p:extLst>
      <p:ext uri="{BB962C8B-B14F-4D97-AF65-F5344CB8AC3E}">
        <p14:creationId xmlns:p14="http://schemas.microsoft.com/office/powerpoint/2010/main" val="29853705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35842"/>
            <a:ext cx="3511600" cy="499915"/>
          </a:xfrm>
          <a:prstGeom prst="rect">
            <a:avLst/>
          </a:prstGeom>
        </p:spPr>
      </p:pic>
      <p:sp>
        <p:nvSpPr>
          <p:cNvPr id="3" name="TextBox 2"/>
          <p:cNvSpPr txBox="1"/>
          <p:nvPr/>
        </p:nvSpPr>
        <p:spPr>
          <a:xfrm>
            <a:off x="0" y="1037230"/>
            <a:ext cx="12192000" cy="523220"/>
          </a:xfrm>
          <a:prstGeom prst="rect">
            <a:avLst/>
          </a:prstGeom>
          <a:solidFill>
            <a:srgbClr val="2969A3"/>
          </a:solidFill>
        </p:spPr>
        <p:txBody>
          <a:bodyPr wrap="square" rtlCol="0">
            <a:spAutoFit/>
          </a:bodyPr>
          <a:lstStyle/>
          <a:p>
            <a:pPr algn="ctr"/>
            <a:r>
              <a:rPr lang="en-US" sz="2800" dirty="0" smtClean="0">
                <a:solidFill>
                  <a:prstClr val="white"/>
                </a:solidFill>
                <a:latin typeface="Rockwell" panose="02060603020205020403" pitchFamily="18" charset="0"/>
              </a:rPr>
              <a:t>Hepatic Failure</a:t>
            </a:r>
            <a:endParaRPr lang="en-US" sz="2800" dirty="0">
              <a:solidFill>
                <a:prstClr val="white"/>
              </a:solidFill>
              <a:latin typeface="Rockwell" panose="02060603020205020403" pitchFamily="18" charset="0"/>
            </a:endParaRPr>
          </a:p>
        </p:txBody>
      </p:sp>
      <p:pic>
        <p:nvPicPr>
          <p:cNvPr id="5" name="Picture 4"/>
          <p:cNvPicPr>
            <a:picLocks noChangeAspect="1"/>
          </p:cNvPicPr>
          <p:nvPr/>
        </p:nvPicPr>
        <p:blipFill>
          <a:blip r:embed="rId3"/>
          <a:stretch>
            <a:fillRect/>
          </a:stretch>
        </p:blipFill>
        <p:spPr>
          <a:xfrm>
            <a:off x="727457" y="1841254"/>
            <a:ext cx="3489275" cy="4866621"/>
          </a:xfrm>
          <a:prstGeom prst="rect">
            <a:avLst/>
          </a:prstGeom>
        </p:spPr>
      </p:pic>
      <p:sp>
        <p:nvSpPr>
          <p:cNvPr id="4" name="TextBox 3"/>
          <p:cNvSpPr txBox="1"/>
          <p:nvPr/>
        </p:nvSpPr>
        <p:spPr>
          <a:xfrm>
            <a:off x="4702628" y="2438400"/>
            <a:ext cx="7126514" cy="2677656"/>
          </a:xfrm>
          <a:prstGeom prst="rect">
            <a:avLst/>
          </a:prstGeom>
          <a:solidFill>
            <a:srgbClr val="2969A3"/>
          </a:solidFill>
        </p:spPr>
        <p:txBody>
          <a:bodyPr wrap="square" rtlCol="0">
            <a:spAutoFit/>
          </a:bodyPr>
          <a:lstStyle/>
          <a:p>
            <a:r>
              <a:rPr lang="en-US" sz="2800" dirty="0" smtClean="0">
                <a:latin typeface="Rockwell" panose="02060603020205020403" pitchFamily="18" charset="0"/>
              </a:rPr>
              <a:t>	</a:t>
            </a:r>
            <a:r>
              <a:rPr lang="en-US" sz="2800" dirty="0" smtClean="0">
                <a:solidFill>
                  <a:schemeClr val="bg1"/>
                </a:solidFill>
                <a:latin typeface="Rockwell" panose="02060603020205020403" pitchFamily="18" charset="0"/>
              </a:rPr>
              <a:t>Potassium Levels</a:t>
            </a:r>
          </a:p>
          <a:p>
            <a:r>
              <a:rPr lang="en-US" sz="2800" dirty="0">
                <a:solidFill>
                  <a:schemeClr val="bg1"/>
                </a:solidFill>
                <a:latin typeface="Rockwell" panose="02060603020205020403" pitchFamily="18" charset="0"/>
              </a:rPr>
              <a:t>	</a:t>
            </a:r>
            <a:r>
              <a:rPr lang="en-US" sz="2800" dirty="0" smtClean="0">
                <a:solidFill>
                  <a:schemeClr val="bg1"/>
                </a:solidFill>
                <a:latin typeface="Rockwell" panose="02060603020205020403" pitchFamily="18" charset="0"/>
              </a:rPr>
              <a:t>BUN	</a:t>
            </a:r>
          </a:p>
          <a:p>
            <a:r>
              <a:rPr lang="en-US" sz="2800" dirty="0">
                <a:solidFill>
                  <a:schemeClr val="bg1"/>
                </a:solidFill>
                <a:latin typeface="Rockwell" panose="02060603020205020403" pitchFamily="18" charset="0"/>
              </a:rPr>
              <a:t>	</a:t>
            </a:r>
            <a:r>
              <a:rPr lang="en-US" sz="2800" dirty="0" smtClean="0">
                <a:solidFill>
                  <a:schemeClr val="bg1"/>
                </a:solidFill>
                <a:latin typeface="Rockwell" panose="02060603020205020403" pitchFamily="18" charset="0"/>
              </a:rPr>
              <a:t>Proteins</a:t>
            </a:r>
          </a:p>
          <a:p>
            <a:r>
              <a:rPr lang="en-US" sz="2800" dirty="0">
                <a:solidFill>
                  <a:schemeClr val="bg1"/>
                </a:solidFill>
                <a:latin typeface="Rockwell" panose="02060603020205020403" pitchFamily="18" charset="0"/>
              </a:rPr>
              <a:t>	</a:t>
            </a:r>
            <a:r>
              <a:rPr lang="en-US" sz="2800" dirty="0" smtClean="0">
                <a:solidFill>
                  <a:schemeClr val="bg1"/>
                </a:solidFill>
                <a:latin typeface="Rockwell" panose="02060603020205020403" pitchFamily="18" charset="0"/>
              </a:rPr>
              <a:t>Acids</a:t>
            </a:r>
          </a:p>
          <a:p>
            <a:pPr marL="1371600" lvl="2" indent="-457200">
              <a:buFont typeface="Arial" panose="020B0604020202020204" pitchFamily="34" charset="0"/>
              <a:buChar char="•"/>
            </a:pPr>
            <a:r>
              <a:rPr lang="en-US" sz="2800" dirty="0" smtClean="0">
                <a:solidFill>
                  <a:schemeClr val="bg1"/>
                </a:solidFill>
                <a:latin typeface="Rockwell" panose="02060603020205020403" pitchFamily="18" charset="0"/>
              </a:rPr>
              <a:t>Metabolic Acidosis</a:t>
            </a:r>
          </a:p>
          <a:p>
            <a:pPr marL="1371600" lvl="2" indent="-457200">
              <a:buFont typeface="Arial" panose="020B0604020202020204" pitchFamily="34" charset="0"/>
              <a:buChar char="•"/>
            </a:pPr>
            <a:r>
              <a:rPr lang="en-US" sz="2800" dirty="0" smtClean="0">
                <a:solidFill>
                  <a:schemeClr val="bg1"/>
                </a:solidFill>
                <a:latin typeface="Rockwell" panose="02060603020205020403" pitchFamily="18" charset="0"/>
              </a:rPr>
              <a:t>Ringers Lactate</a:t>
            </a:r>
            <a:endParaRPr lang="en-US" sz="2800" dirty="0">
              <a:solidFill>
                <a:schemeClr val="bg1"/>
              </a:solidFill>
              <a:latin typeface="Rockwell" panose="02060603020205020403" pitchFamily="18" charset="0"/>
            </a:endParaRPr>
          </a:p>
        </p:txBody>
      </p:sp>
      <p:sp>
        <p:nvSpPr>
          <p:cNvPr id="6" name="Down Arrow 5"/>
          <p:cNvSpPr/>
          <p:nvPr/>
        </p:nvSpPr>
        <p:spPr>
          <a:xfrm>
            <a:off x="5065486" y="2438400"/>
            <a:ext cx="566057" cy="435429"/>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5094514" y="2917372"/>
            <a:ext cx="508000" cy="435428"/>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5115954" y="3367314"/>
            <a:ext cx="542591" cy="451143"/>
          </a:xfrm>
          <a:prstGeom prst="rect">
            <a:avLst/>
          </a:prstGeom>
        </p:spPr>
      </p:pic>
      <p:pic>
        <p:nvPicPr>
          <p:cNvPr id="9" name="Picture 8"/>
          <p:cNvPicPr>
            <a:picLocks noChangeAspect="1"/>
          </p:cNvPicPr>
          <p:nvPr/>
        </p:nvPicPr>
        <p:blipFill>
          <a:blip r:embed="rId4"/>
          <a:stretch>
            <a:fillRect/>
          </a:stretch>
        </p:blipFill>
        <p:spPr>
          <a:xfrm>
            <a:off x="5115954" y="3830571"/>
            <a:ext cx="542591" cy="451143"/>
          </a:xfrm>
          <a:prstGeom prst="rect">
            <a:avLst/>
          </a:prstGeom>
        </p:spPr>
      </p:pic>
      <p:sp>
        <p:nvSpPr>
          <p:cNvPr id="10" name="Right Brace 9"/>
          <p:cNvSpPr/>
          <p:nvPr/>
        </p:nvSpPr>
        <p:spPr>
          <a:xfrm>
            <a:off x="9347200" y="2438400"/>
            <a:ext cx="783771" cy="2525486"/>
          </a:xfrm>
          <a:prstGeom prst="rightBrace">
            <a:avLst/>
          </a:prstGeom>
          <a:solidFill>
            <a:srgbClr val="2969A3"/>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10247085" y="3379742"/>
            <a:ext cx="1799772" cy="707886"/>
          </a:xfrm>
          <a:prstGeom prst="rect">
            <a:avLst/>
          </a:prstGeom>
          <a:noFill/>
        </p:spPr>
        <p:txBody>
          <a:bodyPr wrap="square" rtlCol="0">
            <a:spAutoFit/>
          </a:bodyPr>
          <a:lstStyle/>
          <a:p>
            <a:pPr algn="ctr"/>
            <a:r>
              <a:rPr lang="en-US" sz="2000" dirty="0" smtClean="0">
                <a:latin typeface="Rockwell" panose="02060603020205020403" pitchFamily="18" charset="0"/>
              </a:rPr>
              <a:t>AMMONIA </a:t>
            </a:r>
          </a:p>
          <a:p>
            <a:pPr algn="ctr"/>
            <a:r>
              <a:rPr lang="en-US" sz="2000" dirty="0" smtClean="0">
                <a:latin typeface="Rockwell" panose="02060603020205020403" pitchFamily="18" charset="0"/>
              </a:rPr>
              <a:t>LEVELS</a:t>
            </a:r>
            <a:endParaRPr lang="en-US" sz="2000" dirty="0">
              <a:latin typeface="Rockwell" panose="02060603020205020403" pitchFamily="18" charset="0"/>
            </a:endParaRPr>
          </a:p>
        </p:txBody>
      </p:sp>
      <p:pic>
        <p:nvPicPr>
          <p:cNvPr id="13" name="Picture 12"/>
          <p:cNvPicPr>
            <a:picLocks noChangeAspect="1"/>
          </p:cNvPicPr>
          <p:nvPr/>
        </p:nvPicPr>
        <p:blipFill>
          <a:blip r:embed="rId4"/>
          <a:stretch>
            <a:fillRect/>
          </a:stretch>
        </p:blipFill>
        <p:spPr>
          <a:xfrm>
            <a:off x="9961276" y="3465227"/>
            <a:ext cx="542591" cy="451143"/>
          </a:xfrm>
          <a:prstGeom prst="rect">
            <a:avLst/>
          </a:prstGeom>
        </p:spPr>
      </p:pic>
      <p:pic>
        <p:nvPicPr>
          <p:cNvPr id="14" name="Picture 13"/>
          <p:cNvPicPr>
            <a:picLocks noChangeAspect="1"/>
          </p:cNvPicPr>
          <p:nvPr/>
        </p:nvPicPr>
        <p:blipFill>
          <a:blip r:embed="rId5"/>
          <a:stretch>
            <a:fillRect/>
          </a:stretch>
        </p:blipFill>
        <p:spPr>
          <a:xfrm>
            <a:off x="10845193" y="4124259"/>
            <a:ext cx="603556" cy="451143"/>
          </a:xfrm>
          <a:prstGeom prst="rect">
            <a:avLst/>
          </a:prstGeom>
        </p:spPr>
      </p:pic>
      <p:sp>
        <p:nvSpPr>
          <p:cNvPr id="15" name="TextBox 14"/>
          <p:cNvSpPr txBox="1"/>
          <p:nvPr/>
        </p:nvSpPr>
        <p:spPr>
          <a:xfrm>
            <a:off x="9955529" y="4646574"/>
            <a:ext cx="2230724" cy="707886"/>
          </a:xfrm>
          <a:prstGeom prst="rect">
            <a:avLst/>
          </a:prstGeom>
          <a:solidFill>
            <a:srgbClr val="FF0000"/>
          </a:solidFill>
        </p:spPr>
        <p:txBody>
          <a:bodyPr wrap="square" rtlCol="0">
            <a:spAutoFit/>
          </a:bodyPr>
          <a:lstStyle/>
          <a:p>
            <a:pPr algn="ctr"/>
            <a:r>
              <a:rPr lang="en-US" sz="2000" dirty="0" smtClean="0">
                <a:latin typeface="Rockwell" panose="02060603020205020403" pitchFamily="18" charset="0"/>
              </a:rPr>
              <a:t>Hepatic </a:t>
            </a:r>
          </a:p>
          <a:p>
            <a:pPr algn="ctr"/>
            <a:r>
              <a:rPr lang="en-US" sz="2000" dirty="0" smtClean="0">
                <a:latin typeface="Rockwell" panose="02060603020205020403" pitchFamily="18" charset="0"/>
              </a:rPr>
              <a:t>Encephalopathy</a:t>
            </a:r>
            <a:endParaRPr lang="en-US" sz="2000" dirty="0">
              <a:latin typeface="Rockwell" panose="02060603020205020403" pitchFamily="18" charset="0"/>
            </a:endParaRPr>
          </a:p>
        </p:txBody>
      </p:sp>
    </p:spTree>
    <p:extLst>
      <p:ext uri="{BB962C8B-B14F-4D97-AF65-F5344CB8AC3E}">
        <p14:creationId xmlns:p14="http://schemas.microsoft.com/office/powerpoint/2010/main" val="13056557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35842"/>
            <a:ext cx="3511600" cy="499915"/>
          </a:xfrm>
          <a:prstGeom prst="rect">
            <a:avLst/>
          </a:prstGeom>
        </p:spPr>
      </p:pic>
      <p:sp>
        <p:nvSpPr>
          <p:cNvPr id="3" name="TextBox 2"/>
          <p:cNvSpPr txBox="1"/>
          <p:nvPr/>
        </p:nvSpPr>
        <p:spPr>
          <a:xfrm>
            <a:off x="0" y="1037230"/>
            <a:ext cx="12192000" cy="523220"/>
          </a:xfrm>
          <a:prstGeom prst="rect">
            <a:avLst/>
          </a:prstGeom>
          <a:solidFill>
            <a:srgbClr val="2969A3"/>
          </a:solidFill>
        </p:spPr>
        <p:txBody>
          <a:bodyPr wrap="square" rtlCol="0">
            <a:spAutoFit/>
          </a:bodyPr>
          <a:lstStyle/>
          <a:p>
            <a:pPr algn="ctr"/>
            <a:r>
              <a:rPr lang="en-US" sz="2800" dirty="0" smtClean="0">
                <a:solidFill>
                  <a:prstClr val="white"/>
                </a:solidFill>
                <a:latin typeface="Rockwell" panose="02060603020205020403" pitchFamily="18" charset="0"/>
              </a:rPr>
              <a:t>Hepatic Failure</a:t>
            </a:r>
            <a:endParaRPr lang="en-US" sz="2800" dirty="0">
              <a:solidFill>
                <a:prstClr val="white"/>
              </a:solidFill>
              <a:latin typeface="Rockwell" panose="02060603020205020403" pitchFamily="18" charset="0"/>
            </a:endParaRPr>
          </a:p>
        </p:txBody>
      </p:sp>
      <p:pic>
        <p:nvPicPr>
          <p:cNvPr id="5" name="Picture 4"/>
          <p:cNvPicPr>
            <a:picLocks noChangeAspect="1"/>
          </p:cNvPicPr>
          <p:nvPr/>
        </p:nvPicPr>
        <p:blipFill>
          <a:blip r:embed="rId3"/>
          <a:stretch>
            <a:fillRect/>
          </a:stretch>
        </p:blipFill>
        <p:spPr>
          <a:xfrm>
            <a:off x="1770743" y="3107871"/>
            <a:ext cx="2644547" cy="2827350"/>
          </a:xfrm>
          <a:prstGeom prst="rect">
            <a:avLst/>
          </a:prstGeom>
        </p:spPr>
      </p:pic>
      <p:sp>
        <p:nvSpPr>
          <p:cNvPr id="6" name="Rectangle 5"/>
          <p:cNvSpPr/>
          <p:nvPr/>
        </p:nvSpPr>
        <p:spPr>
          <a:xfrm>
            <a:off x="1567346" y="2909277"/>
            <a:ext cx="3051339" cy="1111179"/>
          </a:xfrm>
          <a:prstGeom prst="rect">
            <a:avLst/>
          </a:prstGeom>
          <a:noFill/>
        </p:spPr>
        <p:txBody>
          <a:bodyPr wrap="none" lIns="91440" tIns="45720" rIns="91440" bIns="45720">
            <a:prstTxWarp prst="textArchUp">
              <a:avLst/>
            </a:prstTxWarp>
            <a:spAutoFit/>
          </a:bodyPr>
          <a:lstStyle/>
          <a:p>
            <a:pPr algn="ctr"/>
            <a:r>
              <a:rPr lang="en-US" sz="9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 ? ? ?</a:t>
            </a:r>
            <a:endParaRPr lang="en-US" sz="9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TextBox 6"/>
          <p:cNvSpPr txBox="1"/>
          <p:nvPr/>
        </p:nvSpPr>
        <p:spPr>
          <a:xfrm>
            <a:off x="4822082" y="3728068"/>
            <a:ext cx="7184571" cy="584775"/>
          </a:xfrm>
          <a:prstGeom prst="rect">
            <a:avLst/>
          </a:prstGeom>
          <a:solidFill>
            <a:srgbClr val="2969A3"/>
          </a:solidFill>
        </p:spPr>
        <p:txBody>
          <a:bodyPr wrap="square" rtlCol="0">
            <a:spAutoFit/>
          </a:bodyPr>
          <a:lstStyle/>
          <a:p>
            <a:pPr algn="ctr"/>
            <a:r>
              <a:rPr lang="en-US" sz="3200" dirty="0" smtClean="0">
                <a:latin typeface="Rockwell" panose="02060603020205020403" pitchFamily="18" charset="0"/>
              </a:rPr>
              <a:t>Complication of Neomycin Therapy?</a:t>
            </a:r>
            <a:endParaRPr lang="en-US" sz="3200" dirty="0">
              <a:latin typeface="Rockwell" panose="02060603020205020403" pitchFamily="18" charset="0"/>
            </a:endParaRPr>
          </a:p>
        </p:txBody>
      </p:sp>
      <p:sp>
        <p:nvSpPr>
          <p:cNvPr id="8" name="TextBox 7"/>
          <p:cNvSpPr txBox="1"/>
          <p:nvPr/>
        </p:nvSpPr>
        <p:spPr>
          <a:xfrm>
            <a:off x="6574971" y="4920343"/>
            <a:ext cx="3701143" cy="1200329"/>
          </a:xfrm>
          <a:prstGeom prst="rect">
            <a:avLst/>
          </a:prstGeom>
          <a:solidFill>
            <a:srgbClr val="2969A3"/>
          </a:solidFill>
        </p:spPr>
        <p:txBody>
          <a:bodyPr wrap="square" rtlCol="0">
            <a:spAutoFit/>
          </a:bodyPr>
          <a:lstStyle/>
          <a:p>
            <a:pPr algn="ctr"/>
            <a:r>
              <a:rPr lang="en-US" sz="3600" dirty="0" smtClean="0">
                <a:latin typeface="Rockwell" panose="02060603020205020403" pitchFamily="18" charset="0"/>
              </a:rPr>
              <a:t>VITAMIN </a:t>
            </a:r>
          </a:p>
          <a:p>
            <a:pPr algn="ctr"/>
            <a:r>
              <a:rPr lang="en-US" sz="3600" dirty="0" smtClean="0">
                <a:latin typeface="Rockwell" panose="02060603020205020403" pitchFamily="18" charset="0"/>
              </a:rPr>
              <a:t>DEFICIENCY</a:t>
            </a:r>
            <a:endParaRPr lang="en-US" sz="3600" dirty="0">
              <a:latin typeface="Rockwell" panose="02060603020205020403" pitchFamily="18" charset="0"/>
            </a:endParaRPr>
          </a:p>
        </p:txBody>
      </p:sp>
      <p:sp>
        <p:nvSpPr>
          <p:cNvPr id="9" name="TextBox 8"/>
          <p:cNvSpPr txBox="1"/>
          <p:nvPr/>
        </p:nvSpPr>
        <p:spPr>
          <a:xfrm>
            <a:off x="185347" y="6417860"/>
            <a:ext cx="12006653" cy="338554"/>
          </a:xfrm>
          <a:prstGeom prst="rect">
            <a:avLst/>
          </a:prstGeom>
          <a:noFill/>
        </p:spPr>
        <p:txBody>
          <a:bodyPr wrap="square" rtlCol="0">
            <a:spAutoFit/>
          </a:bodyPr>
          <a:lstStyle/>
          <a:p>
            <a:r>
              <a:rPr lang="en-US" sz="1600" dirty="0" smtClean="0">
                <a:latin typeface="Rockwell" panose="02060603020205020403" pitchFamily="18" charset="0"/>
              </a:rPr>
              <a:t>Water-soluble vitamins are absorbed in the upper small intestine:  B-complex vitamins (i.e. Thiamine, Riboflavin, Folic Acid)</a:t>
            </a:r>
          </a:p>
        </p:txBody>
      </p:sp>
    </p:spTree>
    <p:extLst>
      <p:ext uri="{BB962C8B-B14F-4D97-AF65-F5344CB8AC3E}">
        <p14:creationId xmlns:p14="http://schemas.microsoft.com/office/powerpoint/2010/main" val="140415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35842"/>
            <a:ext cx="3511600" cy="499915"/>
          </a:xfrm>
          <a:prstGeom prst="rect">
            <a:avLst/>
          </a:prstGeom>
        </p:spPr>
      </p:pic>
      <p:sp>
        <p:nvSpPr>
          <p:cNvPr id="3" name="TextBox 2"/>
          <p:cNvSpPr txBox="1"/>
          <p:nvPr/>
        </p:nvSpPr>
        <p:spPr>
          <a:xfrm>
            <a:off x="0" y="1037230"/>
            <a:ext cx="12192000" cy="523220"/>
          </a:xfrm>
          <a:prstGeom prst="rect">
            <a:avLst/>
          </a:prstGeom>
          <a:solidFill>
            <a:srgbClr val="2969A3"/>
          </a:solidFill>
        </p:spPr>
        <p:txBody>
          <a:bodyPr wrap="square" rtlCol="0">
            <a:spAutoFit/>
          </a:bodyPr>
          <a:lstStyle/>
          <a:p>
            <a:pPr algn="ctr"/>
            <a:r>
              <a:rPr lang="en-US" sz="2800" dirty="0" smtClean="0">
                <a:solidFill>
                  <a:prstClr val="white"/>
                </a:solidFill>
                <a:latin typeface="Rockwell" panose="02060603020205020403" pitchFamily="18" charset="0"/>
              </a:rPr>
              <a:t>Hepatic Failure</a:t>
            </a:r>
            <a:endParaRPr lang="en-US" sz="2800" dirty="0">
              <a:solidFill>
                <a:prstClr val="white"/>
              </a:solidFill>
              <a:latin typeface="Rockwell" panose="02060603020205020403" pitchFamily="18" charset="0"/>
            </a:endParaRPr>
          </a:p>
        </p:txBody>
      </p:sp>
      <p:pic>
        <p:nvPicPr>
          <p:cNvPr id="6" name="Picture 5"/>
          <p:cNvPicPr>
            <a:picLocks noChangeAspect="1"/>
          </p:cNvPicPr>
          <p:nvPr/>
        </p:nvPicPr>
        <p:blipFill>
          <a:blip r:embed="rId3"/>
          <a:stretch>
            <a:fillRect/>
          </a:stretch>
        </p:blipFill>
        <p:spPr>
          <a:xfrm>
            <a:off x="1029055" y="2500706"/>
            <a:ext cx="2600325" cy="1504950"/>
          </a:xfrm>
          <a:prstGeom prst="rect">
            <a:avLst/>
          </a:prstGeom>
        </p:spPr>
      </p:pic>
      <p:sp>
        <p:nvSpPr>
          <p:cNvPr id="7" name="TextBox 6"/>
          <p:cNvSpPr txBox="1"/>
          <p:nvPr/>
        </p:nvSpPr>
        <p:spPr>
          <a:xfrm>
            <a:off x="411708" y="1768968"/>
            <a:ext cx="11368584" cy="523220"/>
          </a:xfrm>
          <a:prstGeom prst="rect">
            <a:avLst/>
          </a:prstGeom>
          <a:solidFill>
            <a:srgbClr val="FFC000"/>
          </a:solidFill>
        </p:spPr>
        <p:txBody>
          <a:bodyPr wrap="square" rtlCol="0">
            <a:spAutoFit/>
          </a:bodyPr>
          <a:lstStyle/>
          <a:p>
            <a:r>
              <a:rPr lang="en-US" sz="2800" dirty="0" smtClean="0">
                <a:latin typeface="Rockwell" panose="02060603020205020403" pitchFamily="18" charset="0"/>
              </a:rPr>
              <a:t>Your Patient is Jaundice, is it Hepatic Failure or Biliary Tract Disease? </a:t>
            </a:r>
            <a:endParaRPr lang="en-US" sz="2800" dirty="0">
              <a:latin typeface="Rockwell" panose="02060603020205020403" pitchFamily="18" charset="0"/>
            </a:endParaRPr>
          </a:p>
        </p:txBody>
      </p:sp>
      <p:sp>
        <p:nvSpPr>
          <p:cNvPr id="8" name="TextBox 7"/>
          <p:cNvSpPr txBox="1"/>
          <p:nvPr/>
        </p:nvSpPr>
        <p:spPr>
          <a:xfrm>
            <a:off x="4299045" y="2620370"/>
            <a:ext cx="6359856" cy="461665"/>
          </a:xfrm>
          <a:prstGeom prst="rect">
            <a:avLst/>
          </a:prstGeom>
          <a:solidFill>
            <a:srgbClr val="FF0000"/>
          </a:solidFill>
        </p:spPr>
        <p:txBody>
          <a:bodyPr wrap="square" rtlCol="0">
            <a:spAutoFit/>
          </a:bodyPr>
          <a:lstStyle/>
          <a:p>
            <a:pPr algn="ctr"/>
            <a:r>
              <a:rPr lang="en-US" sz="2400" dirty="0" smtClean="0">
                <a:latin typeface="Rockwell" panose="02060603020205020403" pitchFamily="18" charset="0"/>
              </a:rPr>
              <a:t>Indirect Vs. Direct Bilirubin</a:t>
            </a:r>
            <a:endParaRPr lang="en-US" sz="2400" dirty="0">
              <a:latin typeface="Rockwell" panose="02060603020205020403" pitchFamily="18" charset="0"/>
            </a:endParaRPr>
          </a:p>
        </p:txBody>
      </p:sp>
      <p:sp>
        <p:nvSpPr>
          <p:cNvPr id="10" name="TextBox 9"/>
          <p:cNvSpPr txBox="1"/>
          <p:nvPr/>
        </p:nvSpPr>
        <p:spPr>
          <a:xfrm>
            <a:off x="5322626" y="3780430"/>
            <a:ext cx="1555845" cy="369332"/>
          </a:xfrm>
          <a:prstGeom prst="rect">
            <a:avLst/>
          </a:prstGeom>
          <a:noFill/>
        </p:spPr>
        <p:txBody>
          <a:bodyPr wrap="square" rtlCol="0">
            <a:spAutoFit/>
          </a:bodyPr>
          <a:lstStyle/>
          <a:p>
            <a:r>
              <a:rPr lang="en-US" dirty="0" smtClean="0">
                <a:latin typeface="Rockwell" panose="02060603020205020403" pitchFamily="18" charset="0"/>
              </a:rPr>
              <a:t>Mr. Bilirubin</a:t>
            </a:r>
            <a:endParaRPr lang="en-US" dirty="0">
              <a:latin typeface="Rockwell" panose="02060603020205020403" pitchFamily="18" charset="0"/>
            </a:endParaRPr>
          </a:p>
        </p:txBody>
      </p:sp>
      <p:sp>
        <p:nvSpPr>
          <p:cNvPr id="11" name="TextBox 10"/>
          <p:cNvSpPr txBox="1"/>
          <p:nvPr/>
        </p:nvSpPr>
        <p:spPr>
          <a:xfrm>
            <a:off x="8317812" y="3780430"/>
            <a:ext cx="1740588" cy="369332"/>
          </a:xfrm>
          <a:prstGeom prst="rect">
            <a:avLst/>
          </a:prstGeom>
          <a:noFill/>
        </p:spPr>
        <p:txBody>
          <a:bodyPr wrap="square" rtlCol="0">
            <a:spAutoFit/>
          </a:bodyPr>
          <a:lstStyle/>
          <a:p>
            <a:r>
              <a:rPr lang="en-US" dirty="0" smtClean="0">
                <a:latin typeface="Rockwell" panose="02060603020205020403" pitchFamily="18" charset="0"/>
              </a:rPr>
              <a:t>Ms. Albumin</a:t>
            </a:r>
            <a:endParaRPr lang="en-US" dirty="0">
              <a:latin typeface="Rockwell" panose="02060603020205020403" pitchFamily="18" charset="0"/>
            </a:endParaRPr>
          </a:p>
        </p:txBody>
      </p:sp>
      <p:pic>
        <p:nvPicPr>
          <p:cNvPr id="12" name="Picture 11"/>
          <p:cNvPicPr>
            <a:picLocks noChangeAspect="1"/>
          </p:cNvPicPr>
          <p:nvPr/>
        </p:nvPicPr>
        <p:blipFill>
          <a:blip r:embed="rId4"/>
          <a:stretch>
            <a:fillRect/>
          </a:stretch>
        </p:blipFill>
        <p:spPr>
          <a:xfrm>
            <a:off x="7090452" y="3476564"/>
            <a:ext cx="1015379" cy="977063"/>
          </a:xfrm>
          <a:prstGeom prst="rect">
            <a:avLst/>
          </a:prstGeom>
        </p:spPr>
      </p:pic>
      <p:pic>
        <p:nvPicPr>
          <p:cNvPr id="13" name="Picture 12"/>
          <p:cNvPicPr>
            <a:picLocks noChangeAspect="1"/>
          </p:cNvPicPr>
          <p:nvPr/>
        </p:nvPicPr>
        <p:blipFill>
          <a:blip r:embed="rId5"/>
          <a:stretch>
            <a:fillRect/>
          </a:stretch>
        </p:blipFill>
        <p:spPr>
          <a:xfrm>
            <a:off x="6421534" y="4708747"/>
            <a:ext cx="870325" cy="949922"/>
          </a:xfrm>
          <a:prstGeom prst="rect">
            <a:avLst/>
          </a:prstGeom>
        </p:spPr>
      </p:pic>
      <p:pic>
        <p:nvPicPr>
          <p:cNvPr id="14" name="Picture 13"/>
          <p:cNvPicPr>
            <a:picLocks noChangeAspect="1"/>
          </p:cNvPicPr>
          <p:nvPr/>
        </p:nvPicPr>
        <p:blipFill>
          <a:blip r:embed="rId6"/>
          <a:stretch>
            <a:fillRect/>
          </a:stretch>
        </p:blipFill>
        <p:spPr>
          <a:xfrm>
            <a:off x="5261407" y="4719115"/>
            <a:ext cx="1116040" cy="907867"/>
          </a:xfrm>
          <a:prstGeom prst="rect">
            <a:avLst/>
          </a:prstGeom>
        </p:spPr>
      </p:pic>
      <p:sp>
        <p:nvSpPr>
          <p:cNvPr id="15" name="TextBox 14"/>
          <p:cNvSpPr txBox="1"/>
          <p:nvPr/>
        </p:nvSpPr>
        <p:spPr>
          <a:xfrm>
            <a:off x="6217181" y="4390221"/>
            <a:ext cx="2906974" cy="369332"/>
          </a:xfrm>
          <a:prstGeom prst="rect">
            <a:avLst/>
          </a:prstGeom>
          <a:noFill/>
        </p:spPr>
        <p:txBody>
          <a:bodyPr wrap="square" rtlCol="0">
            <a:spAutoFit/>
          </a:bodyPr>
          <a:lstStyle/>
          <a:p>
            <a:r>
              <a:rPr lang="en-US" dirty="0" smtClean="0">
                <a:latin typeface="Rockwell" panose="02060603020205020403" pitchFamily="18" charset="0"/>
              </a:rPr>
              <a:t>Unconjugated or Indirect</a:t>
            </a:r>
            <a:endParaRPr lang="en-US" dirty="0">
              <a:latin typeface="Rockwell" panose="02060603020205020403" pitchFamily="18" charset="0"/>
            </a:endParaRPr>
          </a:p>
        </p:txBody>
      </p:sp>
      <p:sp>
        <p:nvSpPr>
          <p:cNvPr id="16" name="TextBox 15"/>
          <p:cNvSpPr txBox="1"/>
          <p:nvPr/>
        </p:nvSpPr>
        <p:spPr>
          <a:xfrm>
            <a:off x="7316804" y="5037623"/>
            <a:ext cx="3149441" cy="369332"/>
          </a:xfrm>
          <a:prstGeom prst="rect">
            <a:avLst/>
          </a:prstGeom>
          <a:noFill/>
        </p:spPr>
        <p:txBody>
          <a:bodyPr wrap="square" rtlCol="0">
            <a:spAutoFit/>
          </a:bodyPr>
          <a:lstStyle/>
          <a:p>
            <a:r>
              <a:rPr lang="en-US" dirty="0" smtClean="0">
                <a:latin typeface="Rockwell" panose="02060603020205020403" pitchFamily="18" charset="0"/>
              </a:rPr>
              <a:t>= Conjugated or Direct</a:t>
            </a:r>
            <a:endParaRPr lang="en-US" dirty="0">
              <a:latin typeface="Rockwell" panose="02060603020205020403" pitchFamily="18" charset="0"/>
            </a:endParaRPr>
          </a:p>
        </p:txBody>
      </p:sp>
      <p:pic>
        <p:nvPicPr>
          <p:cNvPr id="17" name="Picture 16"/>
          <p:cNvPicPr>
            <a:picLocks noChangeAspect="1"/>
          </p:cNvPicPr>
          <p:nvPr/>
        </p:nvPicPr>
        <p:blipFill>
          <a:blip r:embed="rId7"/>
          <a:stretch>
            <a:fillRect/>
          </a:stretch>
        </p:blipFill>
        <p:spPr>
          <a:xfrm>
            <a:off x="8105831" y="5506677"/>
            <a:ext cx="735544" cy="1229570"/>
          </a:xfrm>
          <a:prstGeom prst="rect">
            <a:avLst/>
          </a:prstGeom>
        </p:spPr>
      </p:pic>
      <p:pic>
        <p:nvPicPr>
          <p:cNvPr id="18" name="Picture 17"/>
          <p:cNvPicPr>
            <a:picLocks noChangeAspect="1"/>
          </p:cNvPicPr>
          <p:nvPr/>
        </p:nvPicPr>
        <p:blipFill>
          <a:blip r:embed="rId8"/>
          <a:stretch>
            <a:fillRect/>
          </a:stretch>
        </p:blipFill>
        <p:spPr>
          <a:xfrm>
            <a:off x="4789983" y="4759553"/>
            <a:ext cx="512786" cy="747124"/>
          </a:xfrm>
          <a:prstGeom prst="rect">
            <a:avLst/>
          </a:prstGeom>
        </p:spPr>
      </p:pic>
      <p:pic>
        <p:nvPicPr>
          <p:cNvPr id="19" name="Picture 18"/>
          <p:cNvPicPr>
            <a:picLocks noChangeAspect="1"/>
          </p:cNvPicPr>
          <p:nvPr/>
        </p:nvPicPr>
        <p:blipFill>
          <a:blip r:embed="rId9"/>
          <a:stretch>
            <a:fillRect/>
          </a:stretch>
        </p:blipFill>
        <p:spPr>
          <a:xfrm>
            <a:off x="7230485" y="5795925"/>
            <a:ext cx="880365" cy="880365"/>
          </a:xfrm>
          <a:prstGeom prst="rect">
            <a:avLst/>
          </a:prstGeom>
        </p:spPr>
      </p:pic>
      <p:sp>
        <p:nvSpPr>
          <p:cNvPr id="20" name="Oval 19"/>
          <p:cNvSpPr/>
          <p:nvPr/>
        </p:nvSpPr>
        <p:spPr>
          <a:xfrm>
            <a:off x="9703559" y="3144369"/>
            <a:ext cx="2333767" cy="101922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9860507" y="3163564"/>
            <a:ext cx="2019869" cy="923330"/>
          </a:xfrm>
          <a:prstGeom prst="rect">
            <a:avLst/>
          </a:prstGeom>
          <a:noFill/>
        </p:spPr>
        <p:txBody>
          <a:bodyPr wrap="square" rtlCol="0">
            <a:spAutoFit/>
          </a:bodyPr>
          <a:lstStyle/>
          <a:p>
            <a:pPr algn="ctr"/>
            <a:r>
              <a:rPr lang="en-US" dirty="0" smtClean="0">
                <a:latin typeface="Rockwell" panose="02060603020205020403" pitchFamily="18" charset="0"/>
              </a:rPr>
              <a:t> Indirect or Unconjugated Bilirubin </a:t>
            </a:r>
            <a:endParaRPr lang="en-US" dirty="0">
              <a:latin typeface="Rockwell" panose="02060603020205020403" pitchFamily="18" charset="0"/>
            </a:endParaRPr>
          </a:p>
        </p:txBody>
      </p:sp>
      <p:sp>
        <p:nvSpPr>
          <p:cNvPr id="22" name="Rounded Rectangle 21"/>
          <p:cNvSpPr/>
          <p:nvPr/>
        </p:nvSpPr>
        <p:spPr>
          <a:xfrm>
            <a:off x="10029327" y="4100813"/>
            <a:ext cx="1806054" cy="88626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0013278" y="4174778"/>
            <a:ext cx="1925047" cy="584775"/>
          </a:xfrm>
          <a:prstGeom prst="rect">
            <a:avLst/>
          </a:prstGeom>
          <a:noFill/>
        </p:spPr>
        <p:txBody>
          <a:bodyPr wrap="square" rtlCol="0">
            <a:spAutoFit/>
          </a:bodyPr>
          <a:lstStyle/>
          <a:p>
            <a:pPr algn="ctr"/>
            <a:r>
              <a:rPr lang="en-US" sz="1600" dirty="0" smtClean="0">
                <a:latin typeface="Rockwell" panose="02060603020205020403" pitchFamily="18" charset="0"/>
              </a:rPr>
              <a:t>Hepatic Failure</a:t>
            </a:r>
          </a:p>
          <a:p>
            <a:pPr algn="ctr"/>
            <a:r>
              <a:rPr lang="en-US" sz="1600" dirty="0" smtClean="0">
                <a:latin typeface="Rockwell" panose="02060603020205020403" pitchFamily="18" charset="0"/>
              </a:rPr>
              <a:t>Liver Disease</a:t>
            </a:r>
            <a:endParaRPr lang="en-US" sz="1600" dirty="0">
              <a:latin typeface="Rockwell" panose="02060603020205020403" pitchFamily="18" charset="0"/>
            </a:endParaRPr>
          </a:p>
        </p:txBody>
      </p:sp>
      <p:sp>
        <p:nvSpPr>
          <p:cNvPr id="24" name="Oval 23"/>
          <p:cNvSpPr/>
          <p:nvPr/>
        </p:nvSpPr>
        <p:spPr>
          <a:xfrm>
            <a:off x="9914447" y="5094703"/>
            <a:ext cx="2229158" cy="107733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153600" y="5094703"/>
            <a:ext cx="1784725" cy="923330"/>
          </a:xfrm>
          <a:prstGeom prst="rect">
            <a:avLst/>
          </a:prstGeom>
          <a:noFill/>
        </p:spPr>
        <p:txBody>
          <a:bodyPr wrap="square" rtlCol="0">
            <a:spAutoFit/>
          </a:bodyPr>
          <a:lstStyle/>
          <a:p>
            <a:pPr algn="ctr"/>
            <a:r>
              <a:rPr lang="en-US" dirty="0" smtClean="0">
                <a:latin typeface="Rockwell" panose="02060603020205020403" pitchFamily="18" charset="0"/>
              </a:rPr>
              <a:t>Direct or Conjugated Bilirubin</a:t>
            </a:r>
            <a:endParaRPr lang="en-US" dirty="0">
              <a:latin typeface="Rockwell" panose="02060603020205020403" pitchFamily="18" charset="0"/>
            </a:endParaRPr>
          </a:p>
        </p:txBody>
      </p:sp>
      <p:sp>
        <p:nvSpPr>
          <p:cNvPr id="26" name="Rounded Rectangle 25"/>
          <p:cNvSpPr/>
          <p:nvPr/>
        </p:nvSpPr>
        <p:spPr>
          <a:xfrm>
            <a:off x="10222671" y="5968733"/>
            <a:ext cx="1612710" cy="91532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9987757" y="5960723"/>
            <a:ext cx="2155848" cy="830997"/>
          </a:xfrm>
          <a:prstGeom prst="rect">
            <a:avLst/>
          </a:prstGeom>
          <a:noFill/>
        </p:spPr>
        <p:txBody>
          <a:bodyPr wrap="square" rtlCol="0">
            <a:spAutoFit/>
          </a:bodyPr>
          <a:lstStyle/>
          <a:p>
            <a:pPr algn="ctr"/>
            <a:r>
              <a:rPr lang="en-US" sz="1600" dirty="0" smtClean="0">
                <a:latin typeface="Rockwell" panose="02060603020205020403" pitchFamily="18" charset="0"/>
              </a:rPr>
              <a:t>Gallbladder</a:t>
            </a:r>
          </a:p>
          <a:p>
            <a:pPr algn="ctr"/>
            <a:r>
              <a:rPr lang="en-US" sz="1600" dirty="0" smtClean="0">
                <a:latin typeface="Rockwell" panose="02060603020205020403" pitchFamily="18" charset="0"/>
              </a:rPr>
              <a:t>Or </a:t>
            </a:r>
          </a:p>
          <a:p>
            <a:pPr algn="ctr"/>
            <a:r>
              <a:rPr lang="en-US" sz="1600" dirty="0" smtClean="0">
                <a:latin typeface="Rockwell" panose="02060603020205020403" pitchFamily="18" charset="0"/>
              </a:rPr>
              <a:t>Biliary Tract Disease</a:t>
            </a:r>
            <a:endParaRPr lang="en-US" sz="1600" dirty="0">
              <a:latin typeface="Rockwell" panose="02060603020205020403" pitchFamily="18" charset="0"/>
            </a:endParaRPr>
          </a:p>
        </p:txBody>
      </p:sp>
    </p:spTree>
    <p:extLst>
      <p:ext uri="{BB962C8B-B14F-4D97-AF65-F5344CB8AC3E}">
        <p14:creationId xmlns:p14="http://schemas.microsoft.com/office/powerpoint/2010/main" val="421516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P spid="24" grpId="0" animBg="1"/>
      <p:bldP spid="25" grpId="0"/>
      <p:bldP spid="26"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871" y="334242"/>
            <a:ext cx="3737172" cy="499915"/>
          </a:xfrm>
          <a:prstGeom prst="rect">
            <a:avLst/>
          </a:prstGeom>
        </p:spPr>
      </p:pic>
      <p:sp>
        <p:nvSpPr>
          <p:cNvPr id="3" name="TextBox 2"/>
          <p:cNvSpPr txBox="1"/>
          <p:nvPr/>
        </p:nvSpPr>
        <p:spPr>
          <a:xfrm>
            <a:off x="0" y="1117600"/>
            <a:ext cx="12192000" cy="523220"/>
          </a:xfrm>
          <a:prstGeom prst="rect">
            <a:avLst/>
          </a:prstGeom>
          <a:solidFill>
            <a:srgbClr val="2969A3"/>
          </a:solidFill>
        </p:spPr>
        <p:txBody>
          <a:bodyPr wrap="square" rtlCol="0">
            <a:spAutoFit/>
          </a:bodyPr>
          <a:lstStyle/>
          <a:p>
            <a:pPr algn="ctr"/>
            <a:r>
              <a:rPr lang="en-US" sz="2800" dirty="0" smtClean="0">
                <a:solidFill>
                  <a:prstClr val="white"/>
                </a:solidFill>
                <a:latin typeface="Rockwell" panose="02060603020205020403" pitchFamily="18" charset="0"/>
              </a:rPr>
              <a:t>USE OF RESTRAINTS</a:t>
            </a:r>
            <a:endParaRPr lang="en-US" sz="2800" dirty="0">
              <a:solidFill>
                <a:prstClr val="white"/>
              </a:solidFill>
              <a:latin typeface="Rockwell" panose="02060603020205020403" pitchFamily="18" charset="0"/>
            </a:endParaRPr>
          </a:p>
        </p:txBody>
      </p:sp>
      <p:sp>
        <p:nvSpPr>
          <p:cNvPr id="4" name="TextBox 3"/>
          <p:cNvSpPr txBox="1"/>
          <p:nvPr/>
        </p:nvSpPr>
        <p:spPr>
          <a:xfrm>
            <a:off x="1988457" y="1843314"/>
            <a:ext cx="8069943" cy="830997"/>
          </a:xfrm>
          <a:prstGeom prst="rect">
            <a:avLst/>
          </a:prstGeom>
          <a:solidFill>
            <a:srgbClr val="2969A3"/>
          </a:solidFill>
        </p:spPr>
        <p:txBody>
          <a:bodyPr wrap="square" rtlCol="0">
            <a:spAutoFit/>
          </a:bodyPr>
          <a:lstStyle/>
          <a:p>
            <a:pPr algn="ctr"/>
            <a:r>
              <a:rPr lang="en-US" sz="2400" dirty="0" smtClean="0">
                <a:solidFill>
                  <a:schemeClr val="bg1"/>
                </a:solidFill>
                <a:latin typeface="Rockwell" panose="02060603020205020403" pitchFamily="18" charset="0"/>
              </a:rPr>
              <a:t>EXTREMLY OR USUALLY APPROPRIATE</a:t>
            </a:r>
          </a:p>
          <a:p>
            <a:pPr algn="ctr"/>
            <a:r>
              <a:rPr lang="en-US" sz="2400" dirty="0" smtClean="0">
                <a:latin typeface="Rockwell" panose="02060603020205020403" pitchFamily="18" charset="0"/>
              </a:rPr>
              <a:t>Acute danger to other patients, staff or self</a:t>
            </a:r>
            <a:endParaRPr lang="en-US" sz="2400" dirty="0">
              <a:latin typeface="Rockwell" panose="02060603020205020403" pitchFamily="18" charset="0"/>
            </a:endParaRPr>
          </a:p>
        </p:txBody>
      </p:sp>
      <p:sp>
        <p:nvSpPr>
          <p:cNvPr id="5" name="TextBox 4"/>
          <p:cNvSpPr txBox="1"/>
          <p:nvPr/>
        </p:nvSpPr>
        <p:spPr>
          <a:xfrm>
            <a:off x="1988457" y="2935705"/>
            <a:ext cx="8069943" cy="707886"/>
          </a:xfrm>
          <a:prstGeom prst="rect">
            <a:avLst/>
          </a:prstGeom>
          <a:solidFill>
            <a:srgbClr val="2969A3"/>
          </a:solidFill>
        </p:spPr>
        <p:txBody>
          <a:bodyPr wrap="square" rtlCol="0">
            <a:spAutoFit/>
          </a:bodyPr>
          <a:lstStyle/>
          <a:p>
            <a:pPr algn="ctr"/>
            <a:r>
              <a:rPr lang="en-US" sz="2000" dirty="0" smtClean="0">
                <a:solidFill>
                  <a:schemeClr val="bg1"/>
                </a:solidFill>
                <a:latin typeface="Rockwell" panose="02060603020205020403" pitchFamily="18" charset="0"/>
              </a:rPr>
              <a:t>SOMETIMES APPROPRIATE</a:t>
            </a:r>
          </a:p>
          <a:p>
            <a:pPr algn="ctr"/>
            <a:r>
              <a:rPr lang="en-US" sz="2000" dirty="0" smtClean="0">
                <a:latin typeface="Rockwell" panose="02060603020205020403" pitchFamily="18" charset="0"/>
              </a:rPr>
              <a:t>To prevent an involuntary patient from leaving</a:t>
            </a:r>
            <a:endParaRPr lang="en-US" sz="2000" dirty="0">
              <a:latin typeface="Rockwell" panose="02060603020205020403" pitchFamily="18" charset="0"/>
            </a:endParaRPr>
          </a:p>
        </p:txBody>
      </p:sp>
      <p:sp>
        <p:nvSpPr>
          <p:cNvPr id="6" name="TextBox 5"/>
          <p:cNvSpPr txBox="1"/>
          <p:nvPr/>
        </p:nvSpPr>
        <p:spPr>
          <a:xfrm>
            <a:off x="1988457" y="3994484"/>
            <a:ext cx="8069943" cy="1323439"/>
          </a:xfrm>
          <a:prstGeom prst="rect">
            <a:avLst/>
          </a:prstGeom>
          <a:solidFill>
            <a:srgbClr val="2969A3"/>
          </a:solidFill>
        </p:spPr>
        <p:txBody>
          <a:bodyPr wrap="square" rtlCol="0">
            <a:spAutoFit/>
          </a:bodyPr>
          <a:lstStyle/>
          <a:p>
            <a:pPr algn="ctr"/>
            <a:r>
              <a:rPr lang="en-US" sz="2000" dirty="0" smtClean="0">
                <a:solidFill>
                  <a:schemeClr val="bg1"/>
                </a:solidFill>
                <a:latin typeface="Rockwell" panose="02060603020205020403" pitchFamily="18" charset="0"/>
              </a:rPr>
              <a:t>RARELY OR NEVER APPROPRIATE</a:t>
            </a:r>
          </a:p>
          <a:p>
            <a:pPr algn="ctr"/>
            <a:r>
              <a:rPr lang="en-US" sz="2000" dirty="0" smtClean="0">
                <a:latin typeface="Rockwell" panose="02060603020205020403" pitchFamily="18" charset="0"/>
              </a:rPr>
              <a:t>A history of previously self-injury or aggression</a:t>
            </a:r>
          </a:p>
          <a:p>
            <a:pPr algn="ctr"/>
            <a:r>
              <a:rPr lang="en-US" sz="2000" dirty="0" smtClean="0">
                <a:latin typeface="Rockwell" panose="02060603020205020403" pitchFamily="18" charset="0"/>
              </a:rPr>
              <a:t>Lack of resources to supervise patient</a:t>
            </a:r>
          </a:p>
          <a:p>
            <a:pPr algn="ctr"/>
            <a:r>
              <a:rPr lang="en-US" sz="2000" dirty="0" smtClean="0">
                <a:latin typeface="Rockwell" panose="02060603020205020403" pitchFamily="18" charset="0"/>
              </a:rPr>
              <a:t>To prevent a voluntary patient from leaving</a:t>
            </a:r>
            <a:endParaRPr lang="en-US" sz="2000" dirty="0">
              <a:latin typeface="Rockwell" panose="02060603020205020403" pitchFamily="18" charset="0"/>
            </a:endParaRPr>
          </a:p>
        </p:txBody>
      </p:sp>
    </p:spTree>
    <p:extLst>
      <p:ext uri="{BB962C8B-B14F-4D97-AF65-F5344CB8AC3E}">
        <p14:creationId xmlns:p14="http://schemas.microsoft.com/office/powerpoint/2010/main" val="9725978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63138"/>
            <a:ext cx="3511600" cy="499915"/>
          </a:xfrm>
          <a:prstGeom prst="rect">
            <a:avLst/>
          </a:prstGeom>
        </p:spPr>
      </p:pic>
      <p:sp>
        <p:nvSpPr>
          <p:cNvPr id="3" name="TextBox 2"/>
          <p:cNvSpPr txBox="1"/>
          <p:nvPr/>
        </p:nvSpPr>
        <p:spPr>
          <a:xfrm>
            <a:off x="0" y="1119116"/>
            <a:ext cx="12192000" cy="523220"/>
          </a:xfrm>
          <a:prstGeom prst="rect">
            <a:avLst/>
          </a:prstGeom>
          <a:solidFill>
            <a:srgbClr val="2969A3"/>
          </a:solidFill>
        </p:spPr>
        <p:txBody>
          <a:bodyPr wrap="square" rtlCol="0">
            <a:spAutoFit/>
          </a:bodyPr>
          <a:lstStyle/>
          <a:p>
            <a:pPr algn="ctr"/>
            <a:r>
              <a:rPr lang="en-US" sz="2800" dirty="0" smtClean="0">
                <a:solidFill>
                  <a:prstClr val="white"/>
                </a:solidFill>
                <a:latin typeface="Rockwell" panose="02060603020205020403" pitchFamily="18" charset="0"/>
              </a:rPr>
              <a:t>Pancreatitis</a:t>
            </a:r>
            <a:endParaRPr lang="en-US" sz="2800" dirty="0">
              <a:solidFill>
                <a:prstClr val="white"/>
              </a:solidFill>
              <a:latin typeface="Rockwell" panose="02060603020205020403" pitchFamily="18" charset="0"/>
            </a:endParaRPr>
          </a:p>
        </p:txBody>
      </p:sp>
      <p:pic>
        <p:nvPicPr>
          <p:cNvPr id="4" name="inRSjh3bHPg"/>
          <p:cNvPicPr>
            <a:picLocks noRot="1" noChangeAspect="1"/>
          </p:cNvPicPr>
          <p:nvPr>
            <a:videoFile r:link="rId1"/>
          </p:nvPr>
        </p:nvPicPr>
        <p:blipFill>
          <a:blip r:embed="rId4"/>
          <a:stretch>
            <a:fillRect/>
          </a:stretch>
        </p:blipFill>
        <p:spPr>
          <a:xfrm>
            <a:off x="1719618" y="1671850"/>
            <a:ext cx="9110641" cy="5124735"/>
          </a:xfrm>
          <a:prstGeom prst="rect">
            <a:avLst/>
          </a:prstGeom>
        </p:spPr>
      </p:pic>
    </p:spTree>
    <p:extLst>
      <p:ext uri="{BB962C8B-B14F-4D97-AF65-F5344CB8AC3E}">
        <p14:creationId xmlns:p14="http://schemas.microsoft.com/office/powerpoint/2010/main" val="7596894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80347" y="2309616"/>
            <a:ext cx="6741994" cy="3785652"/>
          </a:xfrm>
          <a:prstGeom prst="rect">
            <a:avLst/>
          </a:prstGeom>
          <a:solidFill>
            <a:srgbClr val="2969A3"/>
          </a:solidFill>
        </p:spPr>
        <p:txBody>
          <a:bodyPr wrap="square" rtlCol="0">
            <a:spAutoFit/>
          </a:bodyPr>
          <a:lstStyle/>
          <a:p>
            <a:r>
              <a:rPr lang="en-US" dirty="0" smtClean="0">
                <a:solidFill>
                  <a:schemeClr val="bg1"/>
                </a:solidFill>
                <a:latin typeface="Rockwell" panose="02060603020205020403" pitchFamily="18" charset="0"/>
              </a:rPr>
              <a:t>	</a:t>
            </a:r>
          </a:p>
          <a:p>
            <a:r>
              <a:rPr lang="en-US" dirty="0">
                <a:solidFill>
                  <a:schemeClr val="bg1"/>
                </a:solidFill>
                <a:latin typeface="Rockwell" panose="02060603020205020403" pitchFamily="18" charset="0"/>
              </a:rPr>
              <a:t>	</a:t>
            </a:r>
            <a:r>
              <a:rPr lang="en-US" sz="2400" dirty="0" smtClean="0">
                <a:solidFill>
                  <a:schemeClr val="bg1"/>
                </a:solidFill>
                <a:latin typeface="Rockwell" panose="02060603020205020403" pitchFamily="18" charset="0"/>
              </a:rPr>
              <a:t>Obstruction of pancreatic duct</a:t>
            </a:r>
          </a:p>
          <a:p>
            <a:pPr marL="1657350" lvl="3" indent="-285750">
              <a:buFont typeface="Arial" panose="020B0604020202020204" pitchFamily="34" charset="0"/>
              <a:buChar char="•"/>
            </a:pPr>
            <a:r>
              <a:rPr lang="en-US" sz="2400" dirty="0" smtClean="0">
                <a:solidFill>
                  <a:schemeClr val="bg1"/>
                </a:solidFill>
                <a:latin typeface="Rockwell" panose="02060603020205020403" pitchFamily="18" charset="0"/>
              </a:rPr>
              <a:t>Gallstones &amp; Infection</a:t>
            </a:r>
          </a:p>
          <a:p>
            <a:r>
              <a:rPr lang="en-US" sz="2400" dirty="0" smtClean="0">
                <a:solidFill>
                  <a:schemeClr val="bg1"/>
                </a:solidFill>
                <a:latin typeface="Rockwell" panose="02060603020205020403" pitchFamily="18" charset="0"/>
              </a:rPr>
              <a:t>	Alcoholism</a:t>
            </a:r>
          </a:p>
          <a:p>
            <a:r>
              <a:rPr lang="en-US" sz="2400" dirty="0" smtClean="0">
                <a:solidFill>
                  <a:schemeClr val="bg1"/>
                </a:solidFill>
                <a:latin typeface="Rockwell" panose="02060603020205020403" pitchFamily="18" charset="0"/>
              </a:rPr>
              <a:t>	Drug Toxicity</a:t>
            </a:r>
          </a:p>
          <a:p>
            <a:pPr marL="1657350" lvl="3" indent="-285750">
              <a:buFont typeface="Arial" panose="020B0604020202020204" pitchFamily="34" charset="0"/>
              <a:buChar char="•"/>
            </a:pPr>
            <a:r>
              <a:rPr lang="en-US" sz="2400" dirty="0" smtClean="0">
                <a:solidFill>
                  <a:schemeClr val="bg1"/>
                </a:solidFill>
                <a:latin typeface="Rockwell" panose="02060603020205020403" pitchFamily="18" charset="0"/>
              </a:rPr>
              <a:t>Cyclosporine, Steroids, Thiazides, Tetracycline</a:t>
            </a:r>
          </a:p>
          <a:p>
            <a:r>
              <a:rPr lang="en-US" sz="2400" dirty="0">
                <a:solidFill>
                  <a:schemeClr val="bg1"/>
                </a:solidFill>
                <a:latin typeface="Rockwell" panose="02060603020205020403" pitchFamily="18" charset="0"/>
              </a:rPr>
              <a:t>	</a:t>
            </a:r>
            <a:r>
              <a:rPr lang="en-US" sz="2400" dirty="0" smtClean="0">
                <a:solidFill>
                  <a:schemeClr val="bg1"/>
                </a:solidFill>
                <a:latin typeface="Rockwell" panose="02060603020205020403" pitchFamily="18" charset="0"/>
              </a:rPr>
              <a:t>Trauma</a:t>
            </a:r>
          </a:p>
          <a:p>
            <a:endParaRPr lang="en-US" dirty="0">
              <a:solidFill>
                <a:schemeClr val="bg1"/>
              </a:solidFill>
              <a:latin typeface="Rockwell" panose="02060603020205020403" pitchFamily="18" charset="0"/>
            </a:endParaRPr>
          </a:p>
          <a:p>
            <a:endParaRPr lang="en-US" dirty="0" smtClean="0">
              <a:solidFill>
                <a:schemeClr val="bg1"/>
              </a:solidFill>
              <a:latin typeface="Rockwell" panose="02060603020205020403" pitchFamily="18" charset="0"/>
            </a:endParaRPr>
          </a:p>
          <a:p>
            <a:endParaRPr lang="en-US" dirty="0">
              <a:solidFill>
                <a:schemeClr val="bg1"/>
              </a:solidFill>
              <a:latin typeface="Rockwell" panose="02060603020205020403" pitchFamily="18" charset="0"/>
            </a:endParaRPr>
          </a:p>
        </p:txBody>
      </p:sp>
      <p:pic>
        <p:nvPicPr>
          <p:cNvPr id="2" name="Picture 1"/>
          <p:cNvPicPr>
            <a:picLocks noChangeAspect="1"/>
          </p:cNvPicPr>
          <p:nvPr/>
        </p:nvPicPr>
        <p:blipFill>
          <a:blip r:embed="rId2"/>
          <a:stretch>
            <a:fillRect/>
          </a:stretch>
        </p:blipFill>
        <p:spPr>
          <a:xfrm>
            <a:off x="0" y="463138"/>
            <a:ext cx="3511600" cy="499915"/>
          </a:xfrm>
          <a:prstGeom prst="rect">
            <a:avLst/>
          </a:prstGeom>
        </p:spPr>
      </p:pic>
      <p:sp>
        <p:nvSpPr>
          <p:cNvPr id="3" name="TextBox 2"/>
          <p:cNvSpPr txBox="1"/>
          <p:nvPr/>
        </p:nvSpPr>
        <p:spPr>
          <a:xfrm>
            <a:off x="0" y="1119116"/>
            <a:ext cx="12192000" cy="523220"/>
          </a:xfrm>
          <a:prstGeom prst="rect">
            <a:avLst/>
          </a:prstGeom>
          <a:solidFill>
            <a:srgbClr val="2969A3"/>
          </a:solidFill>
        </p:spPr>
        <p:txBody>
          <a:bodyPr wrap="square" rtlCol="0">
            <a:spAutoFit/>
          </a:bodyPr>
          <a:lstStyle/>
          <a:p>
            <a:pPr algn="ctr"/>
            <a:r>
              <a:rPr lang="en-US" sz="2800" dirty="0" smtClean="0">
                <a:solidFill>
                  <a:schemeClr val="bg1"/>
                </a:solidFill>
                <a:latin typeface="Rockwell" panose="02060603020205020403" pitchFamily="18" charset="0"/>
              </a:rPr>
              <a:t>Pancreatitis</a:t>
            </a:r>
            <a:endParaRPr lang="en-US" sz="2800" dirty="0">
              <a:solidFill>
                <a:schemeClr val="bg1"/>
              </a:solidFill>
              <a:latin typeface="Rockwell" panose="02060603020205020403" pitchFamily="18" charset="0"/>
            </a:endParaRPr>
          </a:p>
        </p:txBody>
      </p:sp>
      <p:pic>
        <p:nvPicPr>
          <p:cNvPr id="4" name="Picture 3"/>
          <p:cNvPicPr>
            <a:picLocks noChangeAspect="1"/>
          </p:cNvPicPr>
          <p:nvPr/>
        </p:nvPicPr>
        <p:blipFill>
          <a:blip r:embed="rId3"/>
          <a:stretch>
            <a:fillRect/>
          </a:stretch>
        </p:blipFill>
        <p:spPr>
          <a:xfrm>
            <a:off x="375959" y="1991393"/>
            <a:ext cx="3797333" cy="284641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3807725" y="1760561"/>
            <a:ext cx="4135272" cy="461665"/>
          </a:xfrm>
          <a:prstGeom prst="rect">
            <a:avLst/>
          </a:prstGeom>
          <a:noFill/>
        </p:spPr>
        <p:txBody>
          <a:bodyPr wrap="square" rtlCol="0">
            <a:spAutoFit/>
          </a:bodyPr>
          <a:lstStyle/>
          <a:p>
            <a:pPr algn="ctr"/>
            <a:r>
              <a:rPr lang="en-US" sz="2400" dirty="0" smtClean="0">
                <a:solidFill>
                  <a:srgbClr val="2969A3"/>
                </a:solidFill>
                <a:latin typeface="Rockwell" panose="02060603020205020403" pitchFamily="18" charset="0"/>
              </a:rPr>
              <a:t>Causes</a:t>
            </a:r>
            <a:endParaRPr lang="en-US" sz="2400" dirty="0">
              <a:solidFill>
                <a:srgbClr val="2969A3"/>
              </a:solidFill>
              <a:latin typeface="Rockwell" panose="02060603020205020403" pitchFamily="18" charset="0"/>
            </a:endParaRPr>
          </a:p>
        </p:txBody>
      </p:sp>
    </p:spTree>
    <p:extLst>
      <p:ext uri="{BB962C8B-B14F-4D97-AF65-F5344CB8AC3E}">
        <p14:creationId xmlns:p14="http://schemas.microsoft.com/office/powerpoint/2010/main" val="8822352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5049672" y="2033516"/>
            <a:ext cx="3627295" cy="2391912"/>
          </a:xfrm>
          <a:prstGeom prst="rect">
            <a:avLst/>
          </a:prstGeom>
        </p:spPr>
      </p:pic>
      <p:pic>
        <p:nvPicPr>
          <p:cNvPr id="2" name="Picture 1"/>
          <p:cNvPicPr>
            <a:picLocks noChangeAspect="1"/>
          </p:cNvPicPr>
          <p:nvPr/>
        </p:nvPicPr>
        <p:blipFill>
          <a:blip r:embed="rId3"/>
          <a:stretch>
            <a:fillRect/>
          </a:stretch>
        </p:blipFill>
        <p:spPr>
          <a:xfrm>
            <a:off x="0" y="463138"/>
            <a:ext cx="3511600" cy="499915"/>
          </a:xfrm>
          <a:prstGeom prst="rect">
            <a:avLst/>
          </a:prstGeom>
        </p:spPr>
      </p:pic>
      <p:sp>
        <p:nvSpPr>
          <p:cNvPr id="3" name="TextBox 2"/>
          <p:cNvSpPr txBox="1"/>
          <p:nvPr/>
        </p:nvSpPr>
        <p:spPr>
          <a:xfrm>
            <a:off x="0" y="1119116"/>
            <a:ext cx="12192000" cy="523220"/>
          </a:xfrm>
          <a:prstGeom prst="rect">
            <a:avLst/>
          </a:prstGeom>
          <a:solidFill>
            <a:srgbClr val="2969A3"/>
          </a:solidFill>
        </p:spPr>
        <p:txBody>
          <a:bodyPr wrap="square" rtlCol="0">
            <a:spAutoFit/>
          </a:bodyPr>
          <a:lstStyle/>
          <a:p>
            <a:pPr algn="ctr"/>
            <a:r>
              <a:rPr lang="en-US" sz="2800" dirty="0" smtClean="0">
                <a:solidFill>
                  <a:prstClr val="white"/>
                </a:solidFill>
                <a:latin typeface="Rockwell" panose="02060603020205020403" pitchFamily="18" charset="0"/>
              </a:rPr>
              <a:t>Pancreatitis</a:t>
            </a:r>
            <a:endParaRPr lang="en-US" sz="2800" dirty="0">
              <a:solidFill>
                <a:prstClr val="white"/>
              </a:solidFill>
              <a:latin typeface="Rockwell" panose="02060603020205020403" pitchFamily="18" charset="0"/>
            </a:endParaRPr>
          </a:p>
        </p:txBody>
      </p:sp>
      <p:sp>
        <p:nvSpPr>
          <p:cNvPr id="7" name="TextBox 6"/>
          <p:cNvSpPr txBox="1"/>
          <p:nvPr/>
        </p:nvSpPr>
        <p:spPr>
          <a:xfrm>
            <a:off x="1023582" y="2033517"/>
            <a:ext cx="4462818" cy="4708981"/>
          </a:xfrm>
          <a:prstGeom prst="rect">
            <a:avLst/>
          </a:prstGeom>
          <a:solidFill>
            <a:srgbClr val="2969A3"/>
          </a:solidFill>
        </p:spPr>
        <p:txBody>
          <a:bodyPr wrap="square" rtlCol="0">
            <a:spAutoFit/>
          </a:bodyPr>
          <a:lstStyle/>
          <a:p>
            <a:pPr algn="ctr"/>
            <a:endParaRPr lang="en-US" sz="2000" dirty="0" smtClean="0">
              <a:solidFill>
                <a:schemeClr val="bg1"/>
              </a:solidFill>
              <a:latin typeface="Rockwell" panose="02060603020205020403" pitchFamily="18" charset="0"/>
            </a:endParaRPr>
          </a:p>
          <a:p>
            <a:pPr algn="ctr"/>
            <a:r>
              <a:rPr lang="en-US" sz="2000" dirty="0" smtClean="0">
                <a:solidFill>
                  <a:schemeClr val="bg1"/>
                </a:solidFill>
                <a:latin typeface="Rockwell" panose="02060603020205020403" pitchFamily="18" charset="0"/>
              </a:rPr>
              <a:t>Amylase &amp; Lipase</a:t>
            </a:r>
          </a:p>
          <a:p>
            <a:pPr algn="ctr"/>
            <a:r>
              <a:rPr lang="en-US" sz="2000" dirty="0">
                <a:latin typeface="Rockwell" panose="02060603020205020403" pitchFamily="18" charset="0"/>
              </a:rPr>
              <a:t>In a healthy individual, a normal blood amylase level is 23-85 U/L (some lab results go up to 140 U/L). A normal lipase level is 0-160 U/L. If the pancreas is damaged, these digestive enzymes can be found in the blood at higher levels than normal. Blood levels more than four times normal levels of amylase (&gt;450 U/L) and lipase (&gt;400 U/L), likely indicate pancreatic damage or pancreatitis.</a:t>
            </a:r>
            <a:endParaRPr lang="en-US" sz="2000" dirty="0" smtClean="0">
              <a:solidFill>
                <a:schemeClr val="bg1"/>
              </a:solidFill>
              <a:latin typeface="Rockwell" panose="02060603020205020403" pitchFamily="18" charset="0"/>
            </a:endParaRPr>
          </a:p>
          <a:p>
            <a:pPr algn="ctr"/>
            <a:endParaRPr lang="en-US" sz="2000" dirty="0">
              <a:solidFill>
                <a:schemeClr val="bg1"/>
              </a:solidFill>
              <a:latin typeface="Rockwell" panose="02060603020205020403" pitchFamily="18" charset="0"/>
            </a:endParaRPr>
          </a:p>
        </p:txBody>
      </p:sp>
      <p:sp>
        <p:nvSpPr>
          <p:cNvPr id="12" name="Up Arrow 11"/>
          <p:cNvSpPr/>
          <p:nvPr/>
        </p:nvSpPr>
        <p:spPr>
          <a:xfrm>
            <a:off x="1755800" y="2306472"/>
            <a:ext cx="373251" cy="395785"/>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a:stretch>
            <a:fillRect/>
          </a:stretch>
        </p:blipFill>
        <p:spPr>
          <a:xfrm>
            <a:off x="7851695" y="3698543"/>
            <a:ext cx="3931433" cy="2593073"/>
          </a:xfrm>
          <a:prstGeom prst="rect">
            <a:avLst/>
          </a:prstGeom>
        </p:spPr>
      </p:pic>
      <p:sp>
        <p:nvSpPr>
          <p:cNvPr id="15" name="TextBox 14"/>
          <p:cNvSpPr txBox="1"/>
          <p:nvPr/>
        </p:nvSpPr>
        <p:spPr>
          <a:xfrm>
            <a:off x="7738281" y="2702257"/>
            <a:ext cx="3643952" cy="523220"/>
          </a:xfrm>
          <a:prstGeom prst="rect">
            <a:avLst/>
          </a:prstGeom>
          <a:solidFill>
            <a:srgbClr val="2969A3"/>
          </a:solidFill>
        </p:spPr>
        <p:txBody>
          <a:bodyPr wrap="square" rtlCol="0">
            <a:spAutoFit/>
          </a:bodyPr>
          <a:lstStyle/>
          <a:p>
            <a:pPr algn="ctr"/>
            <a:r>
              <a:rPr lang="en-US" sz="2800" dirty="0" smtClean="0">
                <a:solidFill>
                  <a:schemeClr val="bg1"/>
                </a:solidFill>
                <a:latin typeface="Rockwell" panose="02060603020205020403" pitchFamily="18" charset="0"/>
              </a:rPr>
              <a:t>Cullen’s Sign</a:t>
            </a:r>
            <a:endParaRPr lang="en-US" sz="2800" dirty="0">
              <a:solidFill>
                <a:schemeClr val="bg1"/>
              </a:solidFill>
              <a:latin typeface="Rockwell" panose="02060603020205020403" pitchFamily="18" charset="0"/>
            </a:endParaRPr>
          </a:p>
        </p:txBody>
      </p:sp>
      <p:sp>
        <p:nvSpPr>
          <p:cNvPr id="16" name="TextBox 15"/>
          <p:cNvSpPr txBox="1"/>
          <p:nvPr/>
        </p:nvSpPr>
        <p:spPr>
          <a:xfrm>
            <a:off x="6114198" y="5173229"/>
            <a:ext cx="3070746" cy="523220"/>
          </a:xfrm>
          <a:prstGeom prst="rect">
            <a:avLst/>
          </a:prstGeom>
          <a:solidFill>
            <a:srgbClr val="2969A3"/>
          </a:solidFill>
        </p:spPr>
        <p:txBody>
          <a:bodyPr wrap="square" rtlCol="0">
            <a:spAutoFit/>
          </a:bodyPr>
          <a:lstStyle/>
          <a:p>
            <a:pPr algn="ctr"/>
            <a:r>
              <a:rPr lang="en-US" sz="2800" dirty="0" smtClean="0">
                <a:solidFill>
                  <a:schemeClr val="bg1"/>
                </a:solidFill>
                <a:latin typeface="Rockwell" panose="02060603020205020403" pitchFamily="18" charset="0"/>
              </a:rPr>
              <a:t>Gray-Turners</a:t>
            </a:r>
            <a:endParaRPr lang="en-US" sz="280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11002247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63138"/>
            <a:ext cx="3511600" cy="499915"/>
          </a:xfrm>
          <a:prstGeom prst="rect">
            <a:avLst/>
          </a:prstGeom>
        </p:spPr>
      </p:pic>
      <p:sp>
        <p:nvSpPr>
          <p:cNvPr id="3" name="TextBox 2"/>
          <p:cNvSpPr txBox="1"/>
          <p:nvPr/>
        </p:nvSpPr>
        <p:spPr>
          <a:xfrm>
            <a:off x="0" y="1119116"/>
            <a:ext cx="12192000" cy="523220"/>
          </a:xfrm>
          <a:prstGeom prst="rect">
            <a:avLst/>
          </a:prstGeom>
          <a:solidFill>
            <a:srgbClr val="2969A3"/>
          </a:solidFill>
        </p:spPr>
        <p:txBody>
          <a:bodyPr wrap="square" rtlCol="0">
            <a:spAutoFit/>
          </a:bodyPr>
          <a:lstStyle/>
          <a:p>
            <a:pPr algn="ctr"/>
            <a:r>
              <a:rPr lang="en-US" sz="2800" dirty="0" smtClean="0">
                <a:solidFill>
                  <a:prstClr val="white"/>
                </a:solidFill>
                <a:latin typeface="Rockwell" panose="02060603020205020403" pitchFamily="18" charset="0"/>
              </a:rPr>
              <a:t>Pancreatitis</a:t>
            </a:r>
            <a:endParaRPr lang="en-US" sz="2800" dirty="0">
              <a:solidFill>
                <a:prstClr val="white"/>
              </a:solidFill>
              <a:latin typeface="Rockwell" panose="02060603020205020403" pitchFamily="18" charset="0"/>
            </a:endParaRPr>
          </a:p>
        </p:txBody>
      </p:sp>
      <p:sp>
        <p:nvSpPr>
          <p:cNvPr id="4" name="TextBox 3"/>
          <p:cNvSpPr txBox="1"/>
          <p:nvPr/>
        </p:nvSpPr>
        <p:spPr>
          <a:xfrm>
            <a:off x="4967786" y="1798399"/>
            <a:ext cx="3138985" cy="461665"/>
          </a:xfrm>
          <a:prstGeom prst="rect">
            <a:avLst/>
          </a:prstGeom>
          <a:noFill/>
        </p:spPr>
        <p:txBody>
          <a:bodyPr wrap="square" rtlCol="0">
            <a:spAutoFit/>
          </a:bodyPr>
          <a:lstStyle/>
          <a:p>
            <a:r>
              <a:rPr lang="en-US" sz="2400" dirty="0" smtClean="0">
                <a:latin typeface="Rockwell" panose="02060603020205020403" pitchFamily="18" charset="0"/>
              </a:rPr>
              <a:t>Complications</a:t>
            </a:r>
            <a:endParaRPr lang="en-US" sz="2400" dirty="0">
              <a:latin typeface="Rockwell" panose="02060603020205020403" pitchFamily="18" charset="0"/>
            </a:endParaRPr>
          </a:p>
        </p:txBody>
      </p:sp>
      <p:sp>
        <p:nvSpPr>
          <p:cNvPr id="5" name="TextBox 4"/>
          <p:cNvSpPr txBox="1"/>
          <p:nvPr/>
        </p:nvSpPr>
        <p:spPr>
          <a:xfrm>
            <a:off x="3620994" y="2538484"/>
            <a:ext cx="4950012" cy="2954655"/>
          </a:xfrm>
          <a:prstGeom prst="rect">
            <a:avLst/>
          </a:prstGeom>
          <a:solidFill>
            <a:srgbClr val="2969A3"/>
          </a:solidFill>
        </p:spPr>
        <p:txBody>
          <a:bodyPr wrap="square" rtlCol="0">
            <a:spAutoFit/>
          </a:bodyPr>
          <a:lstStyle/>
          <a:p>
            <a:pPr algn="ctr"/>
            <a:endParaRPr lang="en-US" dirty="0" smtClean="0"/>
          </a:p>
          <a:p>
            <a:pPr algn="ctr"/>
            <a:r>
              <a:rPr lang="en-US" sz="2400" dirty="0" smtClean="0">
                <a:latin typeface="Rockwell" panose="02060603020205020403" pitchFamily="18" charset="0"/>
              </a:rPr>
              <a:t>Hypocalcemia</a:t>
            </a:r>
          </a:p>
          <a:p>
            <a:pPr algn="ctr"/>
            <a:r>
              <a:rPr lang="en-US" sz="2400" dirty="0" smtClean="0">
                <a:latin typeface="Rockwell" panose="02060603020205020403" pitchFamily="18" charset="0"/>
              </a:rPr>
              <a:t>HHNK</a:t>
            </a:r>
          </a:p>
          <a:p>
            <a:pPr algn="ctr"/>
            <a:r>
              <a:rPr lang="en-US" sz="2400" dirty="0" smtClean="0">
                <a:latin typeface="Rockwell" panose="02060603020205020403" pitchFamily="18" charset="0"/>
              </a:rPr>
              <a:t>Left sides atelectasis</a:t>
            </a:r>
          </a:p>
          <a:p>
            <a:pPr algn="ctr"/>
            <a:r>
              <a:rPr lang="en-US" sz="2400" dirty="0" smtClean="0">
                <a:latin typeface="Rockwell" panose="02060603020205020403" pitchFamily="18" charset="0"/>
              </a:rPr>
              <a:t>Left sided pleural effusions</a:t>
            </a:r>
          </a:p>
          <a:p>
            <a:pPr algn="ctr"/>
            <a:r>
              <a:rPr lang="en-US" sz="2400" dirty="0" smtClean="0">
                <a:latin typeface="Rockwell" panose="02060603020205020403" pitchFamily="18" charset="0"/>
              </a:rPr>
              <a:t>Bilateral Rales</a:t>
            </a:r>
          </a:p>
          <a:p>
            <a:pPr algn="ctr"/>
            <a:r>
              <a:rPr lang="en-US" sz="2400" dirty="0" smtClean="0">
                <a:latin typeface="Rockwell" panose="02060603020205020403" pitchFamily="18" charset="0"/>
              </a:rPr>
              <a:t>ARDS</a:t>
            </a:r>
          </a:p>
          <a:p>
            <a:pPr algn="ctr"/>
            <a:endParaRPr lang="en-US" sz="2400" dirty="0">
              <a:latin typeface="Rockwell" panose="02060603020205020403" pitchFamily="18" charset="0"/>
            </a:endParaRPr>
          </a:p>
        </p:txBody>
      </p:sp>
      <p:pic>
        <p:nvPicPr>
          <p:cNvPr id="6" name="Picture 5"/>
          <p:cNvPicPr>
            <a:picLocks noChangeAspect="1"/>
          </p:cNvPicPr>
          <p:nvPr/>
        </p:nvPicPr>
        <p:blipFill>
          <a:blip r:embed="rId3"/>
          <a:stretch>
            <a:fillRect/>
          </a:stretch>
        </p:blipFill>
        <p:spPr>
          <a:xfrm>
            <a:off x="730440" y="2029231"/>
            <a:ext cx="2324100" cy="1962150"/>
          </a:xfrm>
          <a:prstGeom prst="rect">
            <a:avLst/>
          </a:prstGeom>
        </p:spPr>
      </p:pic>
      <p:pic>
        <p:nvPicPr>
          <p:cNvPr id="7" name="Picture 6"/>
          <p:cNvPicPr>
            <a:picLocks noChangeAspect="1"/>
          </p:cNvPicPr>
          <p:nvPr/>
        </p:nvPicPr>
        <p:blipFill>
          <a:blip r:embed="rId4"/>
          <a:stretch>
            <a:fillRect/>
          </a:stretch>
        </p:blipFill>
        <p:spPr>
          <a:xfrm>
            <a:off x="730440" y="4142121"/>
            <a:ext cx="2324100" cy="1955926"/>
          </a:xfrm>
          <a:prstGeom prst="rect">
            <a:avLst/>
          </a:prstGeom>
        </p:spPr>
      </p:pic>
    </p:spTree>
    <p:extLst>
      <p:ext uri="{BB962C8B-B14F-4D97-AF65-F5344CB8AC3E}">
        <p14:creationId xmlns:p14="http://schemas.microsoft.com/office/powerpoint/2010/main" val="26438037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332215" y="4901676"/>
            <a:ext cx="3924412" cy="1677002"/>
          </a:xfrm>
          <a:prstGeom prst="rect">
            <a:avLst/>
          </a:prstGeom>
        </p:spPr>
      </p:pic>
      <p:pic>
        <p:nvPicPr>
          <p:cNvPr id="8" name="Picture 7"/>
          <p:cNvPicPr>
            <a:picLocks noChangeAspect="1"/>
          </p:cNvPicPr>
          <p:nvPr/>
        </p:nvPicPr>
        <p:blipFill>
          <a:blip r:embed="rId3"/>
          <a:stretch>
            <a:fillRect/>
          </a:stretch>
        </p:blipFill>
        <p:spPr>
          <a:xfrm rot="-1020000">
            <a:off x="562228" y="1463949"/>
            <a:ext cx="2619375" cy="1743075"/>
          </a:xfrm>
          <a:prstGeom prst="rect">
            <a:avLst/>
          </a:prstGeom>
        </p:spPr>
      </p:pic>
      <p:pic>
        <p:nvPicPr>
          <p:cNvPr id="2" name="Picture 1"/>
          <p:cNvPicPr>
            <a:picLocks noChangeAspect="1"/>
          </p:cNvPicPr>
          <p:nvPr/>
        </p:nvPicPr>
        <p:blipFill>
          <a:blip r:embed="rId4"/>
          <a:stretch>
            <a:fillRect/>
          </a:stretch>
        </p:blipFill>
        <p:spPr>
          <a:xfrm>
            <a:off x="0" y="463138"/>
            <a:ext cx="3511600" cy="499915"/>
          </a:xfrm>
          <a:prstGeom prst="rect">
            <a:avLst/>
          </a:prstGeom>
        </p:spPr>
      </p:pic>
      <p:sp>
        <p:nvSpPr>
          <p:cNvPr id="3" name="TextBox 2"/>
          <p:cNvSpPr txBox="1"/>
          <p:nvPr/>
        </p:nvSpPr>
        <p:spPr>
          <a:xfrm>
            <a:off x="0" y="1119116"/>
            <a:ext cx="12192000" cy="523220"/>
          </a:xfrm>
          <a:prstGeom prst="rect">
            <a:avLst/>
          </a:prstGeom>
          <a:solidFill>
            <a:srgbClr val="2969A3"/>
          </a:solidFill>
        </p:spPr>
        <p:txBody>
          <a:bodyPr wrap="square" rtlCol="0">
            <a:spAutoFit/>
          </a:bodyPr>
          <a:lstStyle/>
          <a:p>
            <a:pPr algn="ctr"/>
            <a:r>
              <a:rPr lang="en-US" sz="2800" dirty="0" smtClean="0">
                <a:solidFill>
                  <a:prstClr val="white"/>
                </a:solidFill>
                <a:latin typeface="Rockwell" panose="02060603020205020403" pitchFamily="18" charset="0"/>
              </a:rPr>
              <a:t>Bowel Obstruction</a:t>
            </a:r>
            <a:endParaRPr lang="en-US" sz="2800" dirty="0">
              <a:solidFill>
                <a:prstClr val="white"/>
              </a:solidFill>
              <a:latin typeface="Rockwell" panose="02060603020205020403"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756891457"/>
              </p:ext>
            </p:extLst>
          </p:nvPr>
        </p:nvGraphicFramePr>
        <p:xfrm>
          <a:off x="2032000" y="2634681"/>
          <a:ext cx="8128000" cy="1410406"/>
        </p:xfrm>
        <a:graphic>
          <a:graphicData uri="http://schemas.openxmlformats.org/drawingml/2006/table">
            <a:tbl>
              <a:tblPr firstRow="1" bandRow="1">
                <a:tableStyleId>{5C22544A-7EE6-4342-B048-85BDC9FD1C3A}</a:tableStyleId>
              </a:tblPr>
              <a:tblGrid>
                <a:gridCol w="4064000"/>
                <a:gridCol w="4064000"/>
              </a:tblGrid>
              <a:tr h="496006">
                <a:tc>
                  <a:txBody>
                    <a:bodyPr/>
                    <a:lstStyle/>
                    <a:p>
                      <a:pPr algn="ctr"/>
                      <a:r>
                        <a:rPr lang="en-US" dirty="0" smtClean="0">
                          <a:solidFill>
                            <a:schemeClr val="bg1"/>
                          </a:solidFill>
                          <a:latin typeface="Rockwell" panose="02060603020205020403" pitchFamily="18" charset="0"/>
                        </a:rPr>
                        <a:t>Large Bowel Obstruction</a:t>
                      </a:r>
                      <a:endParaRPr lang="en-US" dirty="0">
                        <a:solidFill>
                          <a:schemeClr val="bg1"/>
                        </a:solidFill>
                        <a:latin typeface="Rockwell" panose="02060603020205020403" pitchFamily="18" charset="0"/>
                      </a:endParaRPr>
                    </a:p>
                  </a:txBody>
                  <a:tcPr>
                    <a:solidFill>
                      <a:srgbClr val="2969A3"/>
                    </a:solidFill>
                  </a:tcPr>
                </a:tc>
                <a:tc>
                  <a:txBody>
                    <a:bodyPr/>
                    <a:lstStyle/>
                    <a:p>
                      <a:pPr algn="ctr"/>
                      <a:r>
                        <a:rPr lang="en-US" dirty="0" smtClean="0">
                          <a:latin typeface="Rockwell" panose="02060603020205020403" pitchFamily="18" charset="0"/>
                        </a:rPr>
                        <a:t>Small Bowel Obstruction</a:t>
                      </a:r>
                      <a:endParaRPr lang="en-US" dirty="0">
                        <a:latin typeface="Rockwell" panose="02060603020205020403" pitchFamily="18" charset="0"/>
                      </a:endParaRPr>
                    </a:p>
                  </a:txBody>
                  <a:tcPr>
                    <a:solidFill>
                      <a:srgbClr val="2969A3"/>
                    </a:solidFill>
                  </a:tcPr>
                </a:tc>
              </a:tr>
              <a:tr h="370840">
                <a:tc>
                  <a:txBody>
                    <a:bodyPr/>
                    <a:lstStyle/>
                    <a:p>
                      <a:pPr algn="ctr"/>
                      <a:r>
                        <a:rPr lang="en-US" dirty="0" smtClean="0">
                          <a:solidFill>
                            <a:schemeClr val="tx1"/>
                          </a:solidFill>
                          <a:latin typeface="Rockwell" panose="02060603020205020403" pitchFamily="18" charset="0"/>
                        </a:rPr>
                        <a:t>Large Distention</a:t>
                      </a:r>
                      <a:endParaRPr lang="en-US" dirty="0">
                        <a:solidFill>
                          <a:schemeClr val="tx1"/>
                        </a:solidFill>
                        <a:latin typeface="Rockwell" panose="02060603020205020403" pitchFamily="18" charset="0"/>
                      </a:endParaRPr>
                    </a:p>
                  </a:txBody>
                  <a:tcPr/>
                </a:tc>
                <a:tc>
                  <a:txBody>
                    <a:bodyPr/>
                    <a:lstStyle/>
                    <a:p>
                      <a:pPr algn="ctr"/>
                      <a:r>
                        <a:rPr lang="en-US" dirty="0" smtClean="0">
                          <a:latin typeface="Rockwell" panose="02060603020205020403" pitchFamily="18" charset="0"/>
                        </a:rPr>
                        <a:t>Small Distention</a:t>
                      </a:r>
                    </a:p>
                    <a:p>
                      <a:pPr algn="ctr"/>
                      <a:r>
                        <a:rPr lang="en-US" dirty="0" smtClean="0">
                          <a:latin typeface="Rockwell" panose="02060603020205020403" pitchFamily="18" charset="0"/>
                        </a:rPr>
                        <a:t>Diarrhea</a:t>
                      </a:r>
                    </a:p>
                    <a:p>
                      <a:pPr algn="ctr"/>
                      <a:r>
                        <a:rPr lang="en-US" dirty="0" smtClean="0">
                          <a:latin typeface="Rockwell" panose="02060603020205020403" pitchFamily="18" charset="0"/>
                        </a:rPr>
                        <a:t>Vomiting</a:t>
                      </a:r>
                      <a:endParaRPr lang="en-US" dirty="0">
                        <a:latin typeface="Rockwell" panose="02060603020205020403" pitchFamily="18" charset="0"/>
                      </a:endParaRPr>
                    </a:p>
                  </a:txBody>
                  <a:tcPr/>
                </a:tc>
              </a:tr>
            </a:tbl>
          </a:graphicData>
        </a:graphic>
      </p:graphicFrame>
      <p:sp>
        <p:nvSpPr>
          <p:cNvPr id="12" name="Oval Callout 11"/>
          <p:cNvSpPr/>
          <p:nvPr/>
        </p:nvSpPr>
        <p:spPr>
          <a:xfrm>
            <a:off x="8111484" y="4147456"/>
            <a:ext cx="1785257" cy="1277257"/>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256627" y="4462920"/>
            <a:ext cx="1640114" cy="646331"/>
          </a:xfrm>
          <a:prstGeom prst="rect">
            <a:avLst/>
          </a:prstGeom>
          <a:noFill/>
        </p:spPr>
        <p:txBody>
          <a:bodyPr wrap="square" rtlCol="0">
            <a:spAutoFit/>
          </a:bodyPr>
          <a:lstStyle/>
          <a:p>
            <a:pPr algn="ctr"/>
            <a:r>
              <a:rPr lang="en-US" dirty="0" smtClean="0">
                <a:latin typeface="Rockwell" panose="02060603020205020403" pitchFamily="18" charset="0"/>
              </a:rPr>
              <a:t>I’ll Take </a:t>
            </a:r>
            <a:r>
              <a:rPr lang="en-US" dirty="0">
                <a:latin typeface="Rockwell" panose="02060603020205020403" pitchFamily="18" charset="0"/>
              </a:rPr>
              <a:t>T</a:t>
            </a:r>
            <a:r>
              <a:rPr lang="en-US" dirty="0" smtClean="0">
                <a:latin typeface="Rockwell" panose="02060603020205020403" pitchFamily="18" charset="0"/>
              </a:rPr>
              <a:t>he </a:t>
            </a:r>
          </a:p>
          <a:p>
            <a:pPr algn="ctr"/>
            <a:r>
              <a:rPr lang="en-US" dirty="0" smtClean="0">
                <a:latin typeface="Rockwell" panose="02060603020205020403" pitchFamily="18" charset="0"/>
              </a:rPr>
              <a:t>Large Bowel</a:t>
            </a:r>
            <a:endParaRPr lang="en-US" dirty="0">
              <a:latin typeface="Rockwell" panose="02060603020205020403" pitchFamily="18" charset="0"/>
            </a:endParaRPr>
          </a:p>
        </p:txBody>
      </p:sp>
    </p:spTree>
    <p:extLst>
      <p:ext uri="{BB962C8B-B14F-4D97-AF65-F5344CB8AC3E}">
        <p14:creationId xmlns:p14="http://schemas.microsoft.com/office/powerpoint/2010/main" val="35275829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63138"/>
            <a:ext cx="3511600" cy="499915"/>
          </a:xfrm>
          <a:prstGeom prst="rect">
            <a:avLst/>
          </a:prstGeom>
        </p:spPr>
      </p:pic>
      <p:sp>
        <p:nvSpPr>
          <p:cNvPr id="3" name="TextBox 2"/>
          <p:cNvSpPr txBox="1"/>
          <p:nvPr/>
        </p:nvSpPr>
        <p:spPr>
          <a:xfrm>
            <a:off x="0" y="1119116"/>
            <a:ext cx="12192000" cy="523220"/>
          </a:xfrm>
          <a:prstGeom prst="rect">
            <a:avLst/>
          </a:prstGeom>
          <a:solidFill>
            <a:srgbClr val="2969A3"/>
          </a:solidFill>
        </p:spPr>
        <p:txBody>
          <a:bodyPr wrap="square" rtlCol="0">
            <a:spAutoFit/>
          </a:bodyPr>
          <a:lstStyle/>
          <a:p>
            <a:pPr algn="ctr"/>
            <a:r>
              <a:rPr lang="en-US" sz="2800" dirty="0" smtClean="0">
                <a:solidFill>
                  <a:prstClr val="white"/>
                </a:solidFill>
                <a:latin typeface="Rockwell" panose="02060603020205020403" pitchFamily="18" charset="0"/>
              </a:rPr>
              <a:t>Abdominal Trauma</a:t>
            </a:r>
            <a:endParaRPr lang="en-US" sz="2800" dirty="0">
              <a:solidFill>
                <a:prstClr val="white"/>
              </a:solidFill>
              <a:latin typeface="Rockwell" panose="02060603020205020403" pitchFamily="18" charset="0"/>
            </a:endParaRPr>
          </a:p>
        </p:txBody>
      </p:sp>
      <p:pic>
        <p:nvPicPr>
          <p:cNvPr id="6" name="Picture 5"/>
          <p:cNvPicPr>
            <a:picLocks noChangeAspect="1"/>
          </p:cNvPicPr>
          <p:nvPr/>
        </p:nvPicPr>
        <p:blipFill>
          <a:blip r:embed="rId4"/>
          <a:stretch>
            <a:fillRect/>
          </a:stretch>
        </p:blipFill>
        <p:spPr>
          <a:xfrm>
            <a:off x="6554218" y="2007998"/>
            <a:ext cx="4053220" cy="3928779"/>
          </a:xfrm>
          <a:prstGeom prst="rect">
            <a:avLst/>
          </a:prstGeom>
        </p:spPr>
      </p:pic>
      <p:sp>
        <p:nvSpPr>
          <p:cNvPr id="7" name="TextBox 6"/>
          <p:cNvSpPr txBox="1"/>
          <p:nvPr/>
        </p:nvSpPr>
        <p:spPr>
          <a:xfrm>
            <a:off x="2315570" y="2818225"/>
            <a:ext cx="3780430" cy="2616101"/>
          </a:xfrm>
          <a:prstGeom prst="rect">
            <a:avLst/>
          </a:prstGeom>
          <a:solidFill>
            <a:srgbClr val="2969A3"/>
          </a:solidFill>
        </p:spPr>
        <p:txBody>
          <a:bodyPr wrap="square" rtlCol="0">
            <a:spAutoFit/>
          </a:bodyPr>
          <a:lstStyle/>
          <a:p>
            <a:pPr algn="ctr"/>
            <a:endParaRPr lang="en-US" sz="3600" dirty="0" smtClean="0">
              <a:latin typeface="Rockwell" panose="02060603020205020403" pitchFamily="18" charset="0"/>
            </a:endParaRPr>
          </a:p>
          <a:p>
            <a:pPr algn="ctr"/>
            <a:r>
              <a:rPr lang="en-US" sz="3600" dirty="0" smtClean="0">
                <a:solidFill>
                  <a:schemeClr val="bg1"/>
                </a:solidFill>
                <a:latin typeface="Rockwell" panose="02060603020205020403" pitchFamily="18" charset="0"/>
              </a:rPr>
              <a:t>Ruptured Spleen</a:t>
            </a:r>
          </a:p>
          <a:p>
            <a:pPr algn="ctr"/>
            <a:r>
              <a:rPr lang="en-US" sz="3200" dirty="0" smtClean="0">
                <a:solidFill>
                  <a:schemeClr val="bg1"/>
                </a:solidFill>
                <a:latin typeface="Rockwell" panose="02060603020205020403" pitchFamily="18" charset="0"/>
              </a:rPr>
              <a:t>55% Kehr’s Sign</a:t>
            </a:r>
          </a:p>
          <a:p>
            <a:pPr algn="ctr"/>
            <a:r>
              <a:rPr lang="en-US" sz="2400" dirty="0" smtClean="0">
                <a:solidFill>
                  <a:schemeClr val="bg1"/>
                </a:solidFill>
                <a:latin typeface="Rockwell" panose="02060603020205020403" pitchFamily="18" charset="0"/>
              </a:rPr>
              <a:t>(Left Shoulder Pain)</a:t>
            </a:r>
          </a:p>
          <a:p>
            <a:pPr algn="ctr"/>
            <a:endParaRPr lang="en-US" sz="3600" dirty="0">
              <a:latin typeface="Rockwell" panose="02060603020205020403" pitchFamily="18" charset="0"/>
            </a:endParaRPr>
          </a:p>
        </p:txBody>
      </p:sp>
    </p:spTree>
    <p:extLst>
      <p:ext uri="{BB962C8B-B14F-4D97-AF65-F5344CB8AC3E}">
        <p14:creationId xmlns:p14="http://schemas.microsoft.com/office/powerpoint/2010/main" val="40447980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74961" y="4176215"/>
            <a:ext cx="2947917" cy="518615"/>
          </a:xfrm>
          <a:prstGeom prst="rect">
            <a:avLst/>
          </a:prstGeom>
          <a:solidFill>
            <a:srgbClr val="FFFF00"/>
          </a:solidFill>
        </p:spPr>
        <p:txBody>
          <a:bodyPr wrap="square" rtlCol="0">
            <a:spAutoFit/>
          </a:bodyPr>
          <a:lstStyle/>
          <a:p>
            <a:endParaRPr lang="en-US"/>
          </a:p>
        </p:txBody>
      </p:sp>
      <p:pic>
        <p:nvPicPr>
          <p:cNvPr id="2" name="Picture 1"/>
          <p:cNvPicPr>
            <a:picLocks noChangeAspect="1"/>
          </p:cNvPicPr>
          <p:nvPr/>
        </p:nvPicPr>
        <p:blipFill>
          <a:blip r:embed="rId3"/>
          <a:stretch>
            <a:fillRect/>
          </a:stretch>
        </p:blipFill>
        <p:spPr>
          <a:xfrm>
            <a:off x="0" y="463138"/>
            <a:ext cx="3511600" cy="499915"/>
          </a:xfrm>
          <a:prstGeom prst="rect">
            <a:avLst/>
          </a:prstGeom>
        </p:spPr>
      </p:pic>
      <p:sp>
        <p:nvSpPr>
          <p:cNvPr id="3" name="TextBox 2"/>
          <p:cNvSpPr txBox="1"/>
          <p:nvPr/>
        </p:nvSpPr>
        <p:spPr>
          <a:xfrm>
            <a:off x="0" y="1119116"/>
            <a:ext cx="12192000" cy="830997"/>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In order to most accurately establish that your patient has no bowel sounds, you must listen in each quadrant for at least:</a:t>
            </a:r>
            <a:endParaRPr lang="en-US" sz="2400" dirty="0">
              <a:solidFill>
                <a:prstClr val="white"/>
              </a:solidFill>
              <a:latin typeface="Rockwell" panose="02060603020205020403" pitchFamily="18" charset="0"/>
            </a:endParaRPr>
          </a:p>
        </p:txBody>
      </p:sp>
      <p:sp>
        <p:nvSpPr>
          <p:cNvPr id="4" name="TextBox 3"/>
          <p:cNvSpPr txBox="1"/>
          <p:nvPr/>
        </p:nvSpPr>
        <p:spPr>
          <a:xfrm>
            <a:off x="2674961" y="2674961"/>
            <a:ext cx="7383439" cy="2677656"/>
          </a:xfrm>
          <a:prstGeom prst="rect">
            <a:avLst/>
          </a:prstGeom>
          <a:noFill/>
        </p:spPr>
        <p:txBody>
          <a:bodyPr wrap="square" rtlCol="0">
            <a:spAutoFit/>
          </a:bodyPr>
          <a:lstStyle/>
          <a:p>
            <a:pPr marL="342900" indent="-342900">
              <a:buAutoNum type="alphaUcPeriod"/>
            </a:pPr>
            <a:r>
              <a:rPr lang="en-US" sz="2400" dirty="0" smtClean="0">
                <a:latin typeface="Rockwell" panose="02060603020205020403" pitchFamily="18" charset="0"/>
              </a:rPr>
              <a:t>1 full minute</a:t>
            </a:r>
          </a:p>
          <a:p>
            <a:pPr marL="342900" indent="-342900">
              <a:buAutoNum type="alphaUcPeriod"/>
            </a:pPr>
            <a:endParaRPr lang="en-US" sz="2400" dirty="0">
              <a:latin typeface="Rockwell" panose="02060603020205020403" pitchFamily="18" charset="0"/>
            </a:endParaRPr>
          </a:p>
          <a:p>
            <a:pPr marL="342900" indent="-342900">
              <a:buAutoNum type="alphaUcPeriod"/>
            </a:pPr>
            <a:r>
              <a:rPr lang="en-US" sz="2400" dirty="0" smtClean="0">
                <a:latin typeface="Rockwell" panose="02060603020205020403" pitchFamily="18" charset="0"/>
              </a:rPr>
              <a:t>30 seconds</a:t>
            </a:r>
          </a:p>
          <a:p>
            <a:pPr marL="342900" indent="-342900">
              <a:buAutoNum type="alphaUcPeriod"/>
            </a:pPr>
            <a:endParaRPr lang="en-US" sz="2400" dirty="0" smtClean="0">
              <a:latin typeface="Rockwell" panose="02060603020205020403" pitchFamily="18" charset="0"/>
            </a:endParaRPr>
          </a:p>
          <a:p>
            <a:pPr marL="342900" indent="-342900">
              <a:buAutoNum type="alphaUcPeriod"/>
            </a:pPr>
            <a:r>
              <a:rPr lang="en-US" sz="2400" dirty="0" smtClean="0">
                <a:latin typeface="Rockwell" panose="02060603020205020403" pitchFamily="18" charset="0"/>
              </a:rPr>
              <a:t>2-5 minutes</a:t>
            </a:r>
          </a:p>
          <a:p>
            <a:pPr marL="342900" indent="-342900">
              <a:buAutoNum type="alphaUcPeriod"/>
            </a:pPr>
            <a:endParaRPr lang="en-US" sz="2400" dirty="0">
              <a:latin typeface="Rockwell" panose="02060603020205020403" pitchFamily="18" charset="0"/>
            </a:endParaRPr>
          </a:p>
          <a:p>
            <a:pPr marL="342900" indent="-342900">
              <a:buAutoNum type="alphaUcPeriod"/>
            </a:pPr>
            <a:r>
              <a:rPr lang="en-US" sz="2400" dirty="0" smtClean="0">
                <a:latin typeface="Rockwell" panose="02060603020205020403" pitchFamily="18" charset="0"/>
              </a:rPr>
              <a:t>1 ½ minutes</a:t>
            </a:r>
            <a:endParaRPr lang="en-US" sz="2400" dirty="0">
              <a:latin typeface="Rockwell" panose="02060603020205020403" pitchFamily="18" charset="0"/>
            </a:endParaRPr>
          </a:p>
        </p:txBody>
      </p:sp>
    </p:spTree>
    <p:extLst>
      <p:ext uri="{BB962C8B-B14F-4D97-AF65-F5344CB8AC3E}">
        <p14:creationId xmlns:p14="http://schemas.microsoft.com/office/powerpoint/2010/main" val="187326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47916" y="2715905"/>
            <a:ext cx="7397087" cy="518615"/>
          </a:xfrm>
          <a:prstGeom prst="rect">
            <a:avLst/>
          </a:prstGeom>
          <a:solidFill>
            <a:srgbClr val="FFFF00"/>
          </a:solidFill>
        </p:spPr>
        <p:txBody>
          <a:bodyPr wrap="square" rtlCol="0">
            <a:spAutoFit/>
          </a:bodyPr>
          <a:lstStyle/>
          <a:p>
            <a:endParaRPr lang="en-US">
              <a:solidFill>
                <a:prstClr val="black"/>
              </a:solidFill>
            </a:endParaRPr>
          </a:p>
        </p:txBody>
      </p:sp>
      <p:pic>
        <p:nvPicPr>
          <p:cNvPr id="2" name="Picture 1"/>
          <p:cNvPicPr>
            <a:picLocks noChangeAspect="1"/>
          </p:cNvPicPr>
          <p:nvPr/>
        </p:nvPicPr>
        <p:blipFill>
          <a:blip r:embed="rId3"/>
          <a:stretch>
            <a:fillRect/>
          </a:stretch>
        </p:blipFill>
        <p:spPr>
          <a:xfrm>
            <a:off x="0" y="463138"/>
            <a:ext cx="3511600" cy="499915"/>
          </a:xfrm>
          <a:prstGeom prst="rect">
            <a:avLst/>
          </a:prstGeom>
        </p:spPr>
      </p:pic>
      <p:sp>
        <p:nvSpPr>
          <p:cNvPr id="3" name="TextBox 2"/>
          <p:cNvSpPr txBox="1"/>
          <p:nvPr/>
        </p:nvSpPr>
        <p:spPr>
          <a:xfrm>
            <a:off x="0" y="1119116"/>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The usual order for carrying out physical assessment of abdomen is:</a:t>
            </a:r>
            <a:endParaRPr lang="en-US" sz="2400" dirty="0">
              <a:solidFill>
                <a:prstClr val="white"/>
              </a:solidFill>
              <a:latin typeface="Rockwell" panose="02060603020205020403" pitchFamily="18" charset="0"/>
            </a:endParaRPr>
          </a:p>
        </p:txBody>
      </p:sp>
      <p:sp>
        <p:nvSpPr>
          <p:cNvPr id="4" name="TextBox 3"/>
          <p:cNvSpPr txBox="1"/>
          <p:nvPr/>
        </p:nvSpPr>
        <p:spPr>
          <a:xfrm>
            <a:off x="2961564" y="2715905"/>
            <a:ext cx="7383439" cy="2677656"/>
          </a:xfrm>
          <a:prstGeom prst="rect">
            <a:avLst/>
          </a:prstGeom>
          <a:noFill/>
        </p:spPr>
        <p:txBody>
          <a:bodyPr wrap="square" rtlCol="0">
            <a:spAutoFit/>
          </a:bodyPr>
          <a:lstStyle/>
          <a:p>
            <a:pPr marL="342900" indent="-342900">
              <a:buFontTx/>
              <a:buAutoNum type="alphaUcPeriod"/>
            </a:pPr>
            <a:r>
              <a:rPr lang="en-US" sz="2400" dirty="0" smtClean="0">
                <a:solidFill>
                  <a:prstClr val="black"/>
                </a:solidFill>
                <a:latin typeface="Rockwell" panose="02060603020205020403" pitchFamily="18" charset="0"/>
              </a:rPr>
              <a:t> Inspection, auscultation, percussion, palpation</a:t>
            </a:r>
          </a:p>
          <a:p>
            <a:pPr marL="342900" indent="-342900">
              <a:buFontTx/>
              <a:buAutoNum type="alphaUcPeriod"/>
            </a:pPr>
            <a:endParaRPr lang="en-US" sz="2400" dirty="0">
              <a:solidFill>
                <a:prstClr val="black"/>
              </a:solidFill>
              <a:latin typeface="Rockwell" panose="02060603020205020403" pitchFamily="18" charset="0"/>
            </a:endParaRPr>
          </a:p>
          <a:p>
            <a:pPr marL="342900" indent="-342900">
              <a:buFontTx/>
              <a:buAutoNum type="alphaUcPeriod"/>
            </a:pPr>
            <a:r>
              <a:rPr lang="en-US" sz="2400" dirty="0" smtClean="0">
                <a:solidFill>
                  <a:prstClr val="black"/>
                </a:solidFill>
                <a:latin typeface="Rockwell" panose="02060603020205020403" pitchFamily="18" charset="0"/>
              </a:rPr>
              <a:t>Palpation, inspection, auscultation, percussion</a:t>
            </a:r>
          </a:p>
          <a:p>
            <a:pPr marL="342900" indent="-342900">
              <a:buFontTx/>
              <a:buAutoNum type="alphaUcPeriod"/>
            </a:pPr>
            <a:endParaRPr lang="en-US" sz="2400" dirty="0" smtClean="0">
              <a:solidFill>
                <a:prstClr val="black"/>
              </a:solidFill>
              <a:latin typeface="Rockwell" panose="02060603020205020403" pitchFamily="18" charset="0"/>
            </a:endParaRPr>
          </a:p>
          <a:p>
            <a:pPr marL="342900" indent="-342900">
              <a:buFontTx/>
              <a:buAutoNum type="alphaUcPeriod"/>
            </a:pPr>
            <a:r>
              <a:rPr lang="en-US" sz="2400" dirty="0">
                <a:solidFill>
                  <a:prstClr val="black"/>
                </a:solidFill>
                <a:latin typeface="Rockwell" panose="02060603020205020403" pitchFamily="18" charset="0"/>
              </a:rPr>
              <a:t> </a:t>
            </a:r>
            <a:r>
              <a:rPr lang="en-US" sz="2400" dirty="0" smtClean="0">
                <a:solidFill>
                  <a:prstClr val="black"/>
                </a:solidFill>
                <a:latin typeface="Rockwell" panose="02060603020205020403" pitchFamily="18" charset="0"/>
              </a:rPr>
              <a:t>Auscultation, percussion, palpation, inspection</a:t>
            </a:r>
          </a:p>
          <a:p>
            <a:pPr marL="342900" indent="-342900">
              <a:buFontTx/>
              <a:buAutoNum type="alphaUcPeriod"/>
            </a:pPr>
            <a:endParaRPr lang="en-US" sz="2400" dirty="0" smtClean="0">
              <a:solidFill>
                <a:prstClr val="black"/>
              </a:solidFill>
              <a:latin typeface="Rockwell" panose="02060603020205020403" pitchFamily="18" charset="0"/>
            </a:endParaRPr>
          </a:p>
          <a:p>
            <a:pPr marL="342900" indent="-342900">
              <a:buFontTx/>
              <a:buAutoNum type="alphaUcPeriod"/>
            </a:pPr>
            <a:r>
              <a:rPr lang="en-US" sz="2400" dirty="0">
                <a:solidFill>
                  <a:prstClr val="black"/>
                </a:solidFill>
                <a:latin typeface="Rockwell" panose="02060603020205020403" pitchFamily="18" charset="0"/>
              </a:rPr>
              <a:t> </a:t>
            </a:r>
            <a:r>
              <a:rPr lang="en-US" sz="2400" dirty="0" smtClean="0">
                <a:solidFill>
                  <a:prstClr val="black"/>
                </a:solidFill>
                <a:latin typeface="Rockwell" panose="02060603020205020403" pitchFamily="18" charset="0"/>
              </a:rPr>
              <a:t>Percussion, auscultation, inspection, palpation</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111950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74961" y="4176215"/>
            <a:ext cx="8215952" cy="518615"/>
          </a:xfrm>
          <a:prstGeom prst="rect">
            <a:avLst/>
          </a:prstGeom>
          <a:solidFill>
            <a:srgbClr val="FFFF00"/>
          </a:solidFill>
        </p:spPr>
        <p:txBody>
          <a:bodyPr wrap="square" rtlCol="0">
            <a:spAutoFit/>
          </a:bodyPr>
          <a:lstStyle/>
          <a:p>
            <a:endParaRPr lang="en-US">
              <a:solidFill>
                <a:prstClr val="black"/>
              </a:solidFill>
            </a:endParaRPr>
          </a:p>
        </p:txBody>
      </p:sp>
      <p:pic>
        <p:nvPicPr>
          <p:cNvPr id="2" name="Picture 1"/>
          <p:cNvPicPr>
            <a:picLocks noChangeAspect="1"/>
          </p:cNvPicPr>
          <p:nvPr/>
        </p:nvPicPr>
        <p:blipFill>
          <a:blip r:embed="rId3"/>
          <a:stretch>
            <a:fillRect/>
          </a:stretch>
        </p:blipFill>
        <p:spPr>
          <a:xfrm>
            <a:off x="0" y="463138"/>
            <a:ext cx="3511600" cy="499915"/>
          </a:xfrm>
          <a:prstGeom prst="rect">
            <a:avLst/>
          </a:prstGeom>
        </p:spPr>
      </p:pic>
      <p:sp>
        <p:nvSpPr>
          <p:cNvPr id="3" name="TextBox 2"/>
          <p:cNvSpPr txBox="1"/>
          <p:nvPr/>
        </p:nvSpPr>
        <p:spPr>
          <a:xfrm>
            <a:off x="0" y="1119116"/>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The function of the liver includes all of the following except:</a:t>
            </a:r>
            <a:endParaRPr lang="en-US" sz="2400" dirty="0">
              <a:solidFill>
                <a:prstClr val="white"/>
              </a:solidFill>
              <a:latin typeface="Rockwell" panose="02060603020205020403" pitchFamily="18" charset="0"/>
            </a:endParaRPr>
          </a:p>
        </p:txBody>
      </p:sp>
      <p:sp>
        <p:nvSpPr>
          <p:cNvPr id="4" name="TextBox 3"/>
          <p:cNvSpPr txBox="1"/>
          <p:nvPr/>
        </p:nvSpPr>
        <p:spPr>
          <a:xfrm>
            <a:off x="2838734" y="2688609"/>
            <a:ext cx="8052179" cy="2677656"/>
          </a:xfrm>
          <a:prstGeom prst="rect">
            <a:avLst/>
          </a:prstGeom>
          <a:noFill/>
        </p:spPr>
        <p:txBody>
          <a:bodyPr wrap="square" rtlCol="0">
            <a:spAutoFit/>
          </a:bodyPr>
          <a:lstStyle/>
          <a:p>
            <a:pPr marL="342900" indent="-342900">
              <a:buFontTx/>
              <a:buAutoNum type="alphaUcPeriod"/>
            </a:pPr>
            <a:r>
              <a:rPr lang="en-US" sz="2400" dirty="0" smtClean="0">
                <a:solidFill>
                  <a:prstClr val="black"/>
                </a:solidFill>
                <a:latin typeface="Rockwell" panose="02060603020205020403" pitchFamily="18" charset="0"/>
              </a:rPr>
              <a:t> Synthesizes amino acids and albumin</a:t>
            </a:r>
          </a:p>
          <a:p>
            <a:pPr marL="342900" indent="-342900">
              <a:buFontTx/>
              <a:buAutoNum type="alphaUcPeriod"/>
            </a:pPr>
            <a:endParaRPr lang="en-US" sz="2400" dirty="0">
              <a:solidFill>
                <a:prstClr val="black"/>
              </a:solidFill>
              <a:latin typeface="Rockwell" panose="02060603020205020403" pitchFamily="18" charset="0"/>
            </a:endParaRPr>
          </a:p>
          <a:p>
            <a:pPr marL="342900" indent="-342900">
              <a:buFontTx/>
              <a:buAutoNum type="alphaUcPeriod"/>
            </a:pPr>
            <a:r>
              <a:rPr lang="en-US" sz="2400" dirty="0" smtClean="0">
                <a:solidFill>
                  <a:prstClr val="black"/>
                </a:solidFill>
                <a:latin typeface="Rockwell" panose="02060603020205020403" pitchFamily="18" charset="0"/>
              </a:rPr>
              <a:t>Hepatocytes secrete bile</a:t>
            </a:r>
          </a:p>
          <a:p>
            <a:pPr marL="342900" indent="-342900">
              <a:buFontTx/>
              <a:buAutoNum type="alphaUcPeriod"/>
            </a:pPr>
            <a:endParaRPr lang="en-US" sz="2400" dirty="0" smtClean="0">
              <a:solidFill>
                <a:prstClr val="black"/>
              </a:solidFill>
              <a:latin typeface="Rockwell" panose="02060603020205020403" pitchFamily="18" charset="0"/>
            </a:endParaRPr>
          </a:p>
          <a:p>
            <a:pPr marL="342900" indent="-342900">
              <a:buFontTx/>
              <a:buAutoNum type="alphaUcPeriod"/>
            </a:pPr>
            <a:r>
              <a:rPr lang="en-US" sz="2400" dirty="0">
                <a:solidFill>
                  <a:prstClr val="black"/>
                </a:solidFill>
                <a:latin typeface="Rockwell" panose="02060603020205020403" pitchFamily="18" charset="0"/>
              </a:rPr>
              <a:t> Formation of ammonia to remove urea from the </a:t>
            </a:r>
            <a:r>
              <a:rPr lang="en-US" sz="2400" dirty="0" smtClean="0">
                <a:solidFill>
                  <a:prstClr val="black"/>
                </a:solidFill>
                <a:latin typeface="Rockwell" panose="02060603020205020403" pitchFamily="18" charset="0"/>
              </a:rPr>
              <a:t>blood</a:t>
            </a:r>
          </a:p>
          <a:p>
            <a:pPr marL="342900" indent="-342900">
              <a:buFontTx/>
              <a:buAutoNum type="alphaUcPeriod"/>
            </a:pPr>
            <a:endParaRPr lang="en-US" sz="2400" dirty="0">
              <a:solidFill>
                <a:prstClr val="black"/>
              </a:solidFill>
              <a:latin typeface="Rockwell" panose="02060603020205020403" pitchFamily="18" charset="0"/>
            </a:endParaRPr>
          </a:p>
          <a:p>
            <a:pPr marL="342900" indent="-342900">
              <a:buFontTx/>
              <a:buAutoNum type="alphaUcPeriod"/>
            </a:pPr>
            <a:r>
              <a:rPr lang="en-US" sz="2400" dirty="0" smtClean="0">
                <a:solidFill>
                  <a:prstClr val="black"/>
                </a:solidFill>
                <a:latin typeface="Rockwell" panose="02060603020205020403" pitchFamily="18" charset="0"/>
              </a:rPr>
              <a:t> Synthesizes prothrombin, fibrinogen, and albumin</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304300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74961" y="4847650"/>
            <a:ext cx="3057099" cy="518615"/>
          </a:xfrm>
          <a:prstGeom prst="rect">
            <a:avLst/>
          </a:prstGeom>
          <a:solidFill>
            <a:srgbClr val="FFFF00"/>
          </a:solidFill>
        </p:spPr>
        <p:txBody>
          <a:bodyPr wrap="square" rtlCol="0">
            <a:spAutoFit/>
          </a:bodyPr>
          <a:lstStyle/>
          <a:p>
            <a:endParaRPr lang="en-US">
              <a:solidFill>
                <a:prstClr val="black"/>
              </a:solidFill>
            </a:endParaRPr>
          </a:p>
        </p:txBody>
      </p:sp>
      <p:pic>
        <p:nvPicPr>
          <p:cNvPr id="2" name="Picture 1"/>
          <p:cNvPicPr>
            <a:picLocks noChangeAspect="1"/>
          </p:cNvPicPr>
          <p:nvPr/>
        </p:nvPicPr>
        <p:blipFill>
          <a:blip r:embed="rId3"/>
          <a:stretch>
            <a:fillRect/>
          </a:stretch>
        </p:blipFill>
        <p:spPr>
          <a:xfrm>
            <a:off x="0" y="463138"/>
            <a:ext cx="3511600" cy="499915"/>
          </a:xfrm>
          <a:prstGeom prst="rect">
            <a:avLst/>
          </a:prstGeom>
        </p:spPr>
      </p:pic>
      <p:sp>
        <p:nvSpPr>
          <p:cNvPr id="3" name="TextBox 2"/>
          <p:cNvSpPr txBox="1"/>
          <p:nvPr/>
        </p:nvSpPr>
        <p:spPr>
          <a:xfrm>
            <a:off x="0" y="1119116"/>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Nursing interventions for the patient with hepatic failure include:</a:t>
            </a:r>
            <a:endParaRPr lang="en-US" sz="2400" dirty="0">
              <a:solidFill>
                <a:prstClr val="white"/>
              </a:solidFill>
              <a:latin typeface="Rockwell" panose="02060603020205020403" pitchFamily="18" charset="0"/>
            </a:endParaRPr>
          </a:p>
        </p:txBody>
      </p:sp>
      <p:sp>
        <p:nvSpPr>
          <p:cNvPr id="4" name="TextBox 3"/>
          <p:cNvSpPr txBox="1"/>
          <p:nvPr/>
        </p:nvSpPr>
        <p:spPr>
          <a:xfrm>
            <a:off x="2838734" y="2688609"/>
            <a:ext cx="8052179" cy="2677656"/>
          </a:xfrm>
          <a:prstGeom prst="rect">
            <a:avLst/>
          </a:prstGeom>
          <a:noFill/>
        </p:spPr>
        <p:txBody>
          <a:bodyPr wrap="square" rtlCol="0">
            <a:spAutoFit/>
          </a:bodyPr>
          <a:lstStyle/>
          <a:p>
            <a:pPr marL="342900" indent="-342900">
              <a:buFontTx/>
              <a:buAutoNum type="alphaUcPeriod"/>
            </a:pPr>
            <a:r>
              <a:rPr lang="en-US" sz="2400" dirty="0" smtClean="0">
                <a:solidFill>
                  <a:prstClr val="black"/>
                </a:solidFill>
                <a:latin typeface="Rockwell" panose="02060603020205020403" pitchFamily="18" charset="0"/>
              </a:rPr>
              <a:t> Restrict protein in the diet</a:t>
            </a:r>
          </a:p>
          <a:p>
            <a:pPr marL="342900" indent="-342900">
              <a:buFontTx/>
              <a:buAutoNum type="alphaUcPeriod"/>
            </a:pPr>
            <a:endParaRPr lang="en-US" sz="2400" dirty="0">
              <a:solidFill>
                <a:prstClr val="black"/>
              </a:solidFill>
              <a:latin typeface="Rockwell" panose="02060603020205020403" pitchFamily="18" charset="0"/>
            </a:endParaRPr>
          </a:p>
          <a:p>
            <a:pPr marL="342900" indent="-342900">
              <a:buFontTx/>
              <a:buAutoNum type="alphaUcPeriod"/>
            </a:pPr>
            <a:r>
              <a:rPr lang="en-US" sz="2400" dirty="0" smtClean="0">
                <a:solidFill>
                  <a:prstClr val="black"/>
                </a:solidFill>
                <a:latin typeface="Rockwell" panose="02060603020205020403" pitchFamily="18" charset="0"/>
              </a:rPr>
              <a:t>Avoid use of narcotics, sedatives, and tranquilizers</a:t>
            </a:r>
          </a:p>
          <a:p>
            <a:pPr marL="342900" indent="-342900">
              <a:buFontTx/>
              <a:buAutoNum type="alphaUcPeriod"/>
            </a:pPr>
            <a:endParaRPr lang="en-US" sz="2400" dirty="0" smtClean="0">
              <a:solidFill>
                <a:prstClr val="black"/>
              </a:solidFill>
              <a:latin typeface="Rockwell" panose="02060603020205020403" pitchFamily="18" charset="0"/>
            </a:endParaRPr>
          </a:p>
          <a:p>
            <a:pPr marL="342900" indent="-342900">
              <a:buFontTx/>
              <a:buAutoNum type="alphaUcPeriod"/>
            </a:pPr>
            <a:r>
              <a:rPr lang="en-US" sz="2400" dirty="0">
                <a:solidFill>
                  <a:prstClr val="black"/>
                </a:solidFill>
                <a:latin typeface="Rockwell" panose="02060603020205020403" pitchFamily="18" charset="0"/>
              </a:rPr>
              <a:t> </a:t>
            </a:r>
            <a:r>
              <a:rPr lang="en-US" sz="2400" dirty="0" smtClean="0">
                <a:solidFill>
                  <a:prstClr val="black"/>
                </a:solidFill>
                <a:latin typeface="Rockwell" panose="02060603020205020403" pitchFamily="18" charset="0"/>
              </a:rPr>
              <a:t>Administer lactulose and neomycin as prescribed</a:t>
            </a:r>
          </a:p>
          <a:p>
            <a:pPr marL="342900" indent="-342900">
              <a:buFontTx/>
              <a:buAutoNum type="alphaUcPeriod"/>
            </a:pPr>
            <a:endParaRPr lang="en-US" sz="2400" dirty="0">
              <a:solidFill>
                <a:prstClr val="black"/>
              </a:solidFill>
              <a:latin typeface="Rockwell" panose="02060603020205020403" pitchFamily="18" charset="0"/>
            </a:endParaRPr>
          </a:p>
          <a:p>
            <a:pPr marL="342900" indent="-342900">
              <a:buFontTx/>
              <a:buAutoNum type="alphaUcPeriod"/>
            </a:pPr>
            <a:r>
              <a:rPr lang="en-US" sz="2400" dirty="0" smtClean="0">
                <a:solidFill>
                  <a:prstClr val="black"/>
                </a:solidFill>
                <a:latin typeface="Rockwell" panose="02060603020205020403" pitchFamily="18" charset="0"/>
              </a:rPr>
              <a:t> All of the above</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423988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40756" y="4309152"/>
            <a:ext cx="9466943" cy="78354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0" y="970340"/>
            <a:ext cx="12192000" cy="1569660"/>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A patient under the nurse’s care has required physical wrist restraints due to her delirium. At the end of the nurse’s shift, the patient begins to follow verbal commands, speak pleasantly, and ask for water. What is the best method available to the nurse to assess the patient’s cognitive function?</a:t>
            </a:r>
            <a:endParaRPr lang="en-US" sz="2400" dirty="0">
              <a:solidFill>
                <a:prstClr val="white"/>
              </a:solidFill>
              <a:latin typeface="Rockwell" panose="02060603020205020403" pitchFamily="18" charset="0"/>
            </a:endParaRPr>
          </a:p>
        </p:txBody>
      </p:sp>
      <p:sp>
        <p:nvSpPr>
          <p:cNvPr id="4" name="TextBox 3"/>
          <p:cNvSpPr txBox="1"/>
          <p:nvPr/>
        </p:nvSpPr>
        <p:spPr>
          <a:xfrm>
            <a:off x="1752545" y="2785659"/>
            <a:ext cx="9289143" cy="3046988"/>
          </a:xfrm>
          <a:prstGeom prst="rect">
            <a:avLst/>
          </a:prstGeom>
          <a:noFill/>
        </p:spPr>
        <p:txBody>
          <a:bodyPr wrap="square" rtlCol="0">
            <a:spAutoFit/>
          </a:bodyPr>
          <a:lstStyle/>
          <a:p>
            <a:pPr marL="457200" indent="-457200">
              <a:buFontTx/>
              <a:buAutoNum type="alphaUcPeriod"/>
            </a:pPr>
            <a:r>
              <a:rPr lang="en-US" sz="2400" dirty="0" smtClean="0">
                <a:solidFill>
                  <a:prstClr val="black"/>
                </a:solidFill>
                <a:latin typeface="Rockwell" panose="02060603020205020403" pitchFamily="18" charset="0"/>
              </a:rPr>
              <a:t>Consultation with another nurse</a:t>
            </a: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Perform a physical assessment</a:t>
            </a: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Ask the patient’s family if they believe the patient is at her functional baseline level</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Mini mental status exam</a:t>
            </a:r>
            <a:endParaRPr lang="en-US" sz="2400" dirty="0">
              <a:solidFill>
                <a:prstClr val="black"/>
              </a:solidFill>
              <a:latin typeface="Rockwell" panose="02060603020205020403" pitchFamily="18" charset="0"/>
            </a:endParaRPr>
          </a:p>
        </p:txBody>
      </p:sp>
      <p:pic>
        <p:nvPicPr>
          <p:cNvPr id="6" name="Picture 5"/>
          <p:cNvPicPr>
            <a:picLocks noChangeAspect="1"/>
          </p:cNvPicPr>
          <p:nvPr/>
        </p:nvPicPr>
        <p:blipFill>
          <a:blip r:embed="rId2"/>
          <a:stretch>
            <a:fillRect/>
          </a:stretch>
        </p:blipFill>
        <p:spPr>
          <a:xfrm>
            <a:off x="0" y="442117"/>
            <a:ext cx="3737172" cy="499915"/>
          </a:xfrm>
          <a:prstGeom prst="rect">
            <a:avLst/>
          </a:prstGeom>
        </p:spPr>
      </p:pic>
    </p:spTree>
    <p:extLst>
      <p:ext uri="{BB962C8B-B14F-4D97-AF65-F5344CB8AC3E}">
        <p14:creationId xmlns:p14="http://schemas.microsoft.com/office/powerpoint/2010/main" val="142305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19366" y="2994503"/>
            <a:ext cx="8215952" cy="518615"/>
          </a:xfrm>
          <a:prstGeom prst="rect">
            <a:avLst/>
          </a:prstGeom>
          <a:solidFill>
            <a:srgbClr val="FFFF00"/>
          </a:solidFill>
        </p:spPr>
        <p:txBody>
          <a:bodyPr wrap="square" rtlCol="0">
            <a:spAutoFit/>
          </a:bodyPr>
          <a:lstStyle/>
          <a:p>
            <a:endParaRPr lang="en-US">
              <a:solidFill>
                <a:prstClr val="black"/>
              </a:solidFill>
            </a:endParaRPr>
          </a:p>
        </p:txBody>
      </p:sp>
      <p:pic>
        <p:nvPicPr>
          <p:cNvPr id="2" name="Picture 1"/>
          <p:cNvPicPr>
            <a:picLocks noChangeAspect="1"/>
          </p:cNvPicPr>
          <p:nvPr/>
        </p:nvPicPr>
        <p:blipFill>
          <a:blip r:embed="rId3"/>
          <a:stretch>
            <a:fillRect/>
          </a:stretch>
        </p:blipFill>
        <p:spPr>
          <a:xfrm>
            <a:off x="0" y="463138"/>
            <a:ext cx="3511600" cy="499915"/>
          </a:xfrm>
          <a:prstGeom prst="rect">
            <a:avLst/>
          </a:prstGeom>
        </p:spPr>
      </p:pic>
      <p:sp>
        <p:nvSpPr>
          <p:cNvPr id="3" name="TextBox 2"/>
          <p:cNvSpPr txBox="1"/>
          <p:nvPr/>
        </p:nvSpPr>
        <p:spPr>
          <a:xfrm>
            <a:off x="0" y="1119116"/>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The underlying cause of most esophageal varices is:</a:t>
            </a:r>
            <a:endParaRPr lang="en-US" sz="2400" dirty="0">
              <a:solidFill>
                <a:prstClr val="white"/>
              </a:solidFill>
              <a:latin typeface="Rockwell" panose="02060603020205020403" pitchFamily="18" charset="0"/>
            </a:endParaRPr>
          </a:p>
        </p:txBody>
      </p:sp>
      <p:sp>
        <p:nvSpPr>
          <p:cNvPr id="4" name="TextBox 3"/>
          <p:cNvSpPr txBox="1"/>
          <p:nvPr/>
        </p:nvSpPr>
        <p:spPr>
          <a:xfrm>
            <a:off x="1755800" y="2265528"/>
            <a:ext cx="8966579" cy="3046988"/>
          </a:xfrm>
          <a:prstGeom prst="rect">
            <a:avLst/>
          </a:prstGeom>
          <a:noFill/>
        </p:spPr>
        <p:txBody>
          <a:bodyPr wrap="square" rtlCol="0">
            <a:spAutoFit/>
          </a:bodyPr>
          <a:lstStyle/>
          <a:p>
            <a:pPr marL="342900" indent="-342900">
              <a:buFontTx/>
              <a:buAutoNum type="alphaUcPeriod"/>
            </a:pPr>
            <a:r>
              <a:rPr lang="en-US" sz="2400" dirty="0" smtClean="0">
                <a:solidFill>
                  <a:prstClr val="black"/>
                </a:solidFill>
                <a:latin typeface="Rockwell" panose="02060603020205020403" pitchFamily="18" charset="0"/>
              </a:rPr>
              <a:t> Acid pepsin erosion secondary to gastroesophageal reflux</a:t>
            </a:r>
          </a:p>
          <a:p>
            <a:pPr marL="342900" indent="-342900">
              <a:buFontTx/>
              <a:buAutoNum type="alphaUcPeriod"/>
            </a:pPr>
            <a:endParaRPr lang="en-US" sz="2400" dirty="0">
              <a:solidFill>
                <a:prstClr val="black"/>
              </a:solidFill>
              <a:latin typeface="Rockwell" panose="02060603020205020403" pitchFamily="18" charset="0"/>
            </a:endParaRPr>
          </a:p>
          <a:p>
            <a:pPr marL="342900" indent="-342900">
              <a:buFontTx/>
              <a:buAutoNum type="alphaUcPeriod"/>
            </a:pPr>
            <a:r>
              <a:rPr lang="en-US" sz="2400" dirty="0">
                <a:solidFill>
                  <a:prstClr val="black"/>
                </a:solidFill>
                <a:latin typeface="Rockwell" panose="02060603020205020403" pitchFamily="18" charset="0"/>
              </a:rPr>
              <a:t> </a:t>
            </a:r>
            <a:r>
              <a:rPr lang="en-US" sz="2400" dirty="0" smtClean="0">
                <a:solidFill>
                  <a:prstClr val="black"/>
                </a:solidFill>
                <a:latin typeface="Rockwell" panose="02060603020205020403" pitchFamily="18" charset="0"/>
              </a:rPr>
              <a:t>Portal hypertension due to liver disease</a:t>
            </a:r>
          </a:p>
          <a:p>
            <a:pPr marL="342900" indent="-342900">
              <a:buFontTx/>
              <a:buAutoNum type="alphaUcPeriod"/>
            </a:pPr>
            <a:endParaRPr lang="en-US" sz="2400" dirty="0" smtClean="0">
              <a:solidFill>
                <a:prstClr val="black"/>
              </a:solidFill>
              <a:latin typeface="Rockwell" panose="02060603020205020403" pitchFamily="18" charset="0"/>
            </a:endParaRPr>
          </a:p>
          <a:p>
            <a:pPr marL="342900" indent="-342900">
              <a:buFontTx/>
              <a:buAutoNum type="alphaUcPeriod"/>
            </a:pPr>
            <a:r>
              <a:rPr lang="en-US" sz="2400" dirty="0">
                <a:solidFill>
                  <a:prstClr val="black"/>
                </a:solidFill>
                <a:latin typeface="Rockwell" panose="02060603020205020403" pitchFamily="18" charset="0"/>
              </a:rPr>
              <a:t> </a:t>
            </a:r>
            <a:r>
              <a:rPr lang="en-US" sz="2400" dirty="0" smtClean="0">
                <a:solidFill>
                  <a:prstClr val="black"/>
                </a:solidFill>
                <a:latin typeface="Rockwell" panose="02060603020205020403" pitchFamily="18" charset="0"/>
              </a:rPr>
              <a:t>High venous pressure at the esophagogastric junction due to systemic hypertension</a:t>
            </a:r>
          </a:p>
          <a:p>
            <a:pPr marL="342900" indent="-342900">
              <a:buFontTx/>
              <a:buAutoNum type="alphaUcPeriod"/>
            </a:pPr>
            <a:endParaRPr lang="en-US" sz="2400" dirty="0">
              <a:solidFill>
                <a:prstClr val="black"/>
              </a:solidFill>
              <a:latin typeface="Rockwell" panose="02060603020205020403" pitchFamily="18" charset="0"/>
            </a:endParaRPr>
          </a:p>
          <a:p>
            <a:pPr marL="342900" indent="-342900">
              <a:buFontTx/>
              <a:buAutoNum type="alphaUcPeriod"/>
            </a:pPr>
            <a:r>
              <a:rPr lang="en-US" sz="2400" dirty="0" smtClean="0">
                <a:solidFill>
                  <a:prstClr val="black"/>
                </a:solidFill>
                <a:latin typeface="Rockwell" panose="02060603020205020403" pitchFamily="18" charset="0"/>
              </a:rPr>
              <a:t> Traumatic esophageal damage</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53179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33181" y="3745130"/>
            <a:ext cx="8925638" cy="518615"/>
          </a:xfrm>
          <a:prstGeom prst="rect">
            <a:avLst/>
          </a:prstGeom>
          <a:solidFill>
            <a:srgbClr val="FFFF00"/>
          </a:solidFill>
        </p:spPr>
        <p:txBody>
          <a:bodyPr wrap="square" rtlCol="0">
            <a:spAutoFit/>
          </a:bodyPr>
          <a:lstStyle/>
          <a:p>
            <a:endParaRPr lang="en-US">
              <a:solidFill>
                <a:prstClr val="black"/>
              </a:solidFill>
            </a:endParaRPr>
          </a:p>
        </p:txBody>
      </p:sp>
      <p:pic>
        <p:nvPicPr>
          <p:cNvPr id="2" name="Picture 1"/>
          <p:cNvPicPr>
            <a:picLocks noChangeAspect="1"/>
          </p:cNvPicPr>
          <p:nvPr/>
        </p:nvPicPr>
        <p:blipFill>
          <a:blip r:embed="rId3"/>
          <a:stretch>
            <a:fillRect/>
          </a:stretch>
        </p:blipFill>
        <p:spPr>
          <a:xfrm>
            <a:off x="0" y="463138"/>
            <a:ext cx="3511600" cy="499915"/>
          </a:xfrm>
          <a:prstGeom prst="rect">
            <a:avLst/>
          </a:prstGeom>
        </p:spPr>
      </p:pic>
      <p:sp>
        <p:nvSpPr>
          <p:cNvPr id="3" name="TextBox 2"/>
          <p:cNvSpPr txBox="1"/>
          <p:nvPr/>
        </p:nvSpPr>
        <p:spPr>
          <a:xfrm>
            <a:off x="0" y="1119116"/>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The rationale for the use of neomycin in the setting of liver failure is to:</a:t>
            </a:r>
            <a:endParaRPr lang="en-US" sz="2400" dirty="0">
              <a:solidFill>
                <a:prstClr val="white"/>
              </a:solidFill>
              <a:latin typeface="Rockwell" panose="02060603020205020403" pitchFamily="18" charset="0"/>
            </a:endParaRPr>
          </a:p>
        </p:txBody>
      </p:sp>
      <p:sp>
        <p:nvSpPr>
          <p:cNvPr id="4" name="TextBox 3"/>
          <p:cNvSpPr txBox="1"/>
          <p:nvPr/>
        </p:nvSpPr>
        <p:spPr>
          <a:xfrm>
            <a:off x="1755800" y="2265528"/>
            <a:ext cx="9817501" cy="2677656"/>
          </a:xfrm>
          <a:prstGeom prst="rect">
            <a:avLst/>
          </a:prstGeom>
          <a:noFill/>
        </p:spPr>
        <p:txBody>
          <a:bodyPr wrap="square" rtlCol="0">
            <a:spAutoFit/>
          </a:bodyPr>
          <a:lstStyle/>
          <a:p>
            <a:pPr marL="342900" indent="-342900">
              <a:buFontTx/>
              <a:buAutoNum type="alphaUcPeriod"/>
            </a:pPr>
            <a:r>
              <a:rPr lang="en-US" sz="2400" dirty="0" smtClean="0">
                <a:solidFill>
                  <a:prstClr val="black"/>
                </a:solidFill>
                <a:latin typeface="Rockwell" panose="02060603020205020403" pitchFamily="18" charset="0"/>
              </a:rPr>
              <a:t> Prevent the likelihood of sepsis in the event of severe GI bleeding</a:t>
            </a:r>
          </a:p>
          <a:p>
            <a:pPr marL="342900" indent="-342900">
              <a:buFontTx/>
              <a:buAutoNum type="alphaUcPeriod"/>
            </a:pPr>
            <a:endParaRPr lang="en-US" sz="2400" dirty="0">
              <a:solidFill>
                <a:prstClr val="black"/>
              </a:solidFill>
              <a:latin typeface="Rockwell" panose="02060603020205020403" pitchFamily="18" charset="0"/>
            </a:endParaRPr>
          </a:p>
          <a:p>
            <a:pPr marL="342900" indent="-342900">
              <a:buFontTx/>
              <a:buAutoNum type="alphaUcPeriod"/>
            </a:pPr>
            <a:r>
              <a:rPr lang="en-US" sz="2400" dirty="0">
                <a:solidFill>
                  <a:prstClr val="black"/>
                </a:solidFill>
                <a:latin typeface="Rockwell" panose="02060603020205020403" pitchFamily="18" charset="0"/>
              </a:rPr>
              <a:t> </a:t>
            </a:r>
            <a:r>
              <a:rPr lang="en-US" sz="2400" dirty="0" smtClean="0">
                <a:solidFill>
                  <a:prstClr val="black"/>
                </a:solidFill>
                <a:latin typeface="Rockwell" panose="02060603020205020403" pitchFamily="18" charset="0"/>
              </a:rPr>
              <a:t>Promote the manufacture of prothrombin by activating vitamin K</a:t>
            </a:r>
          </a:p>
          <a:p>
            <a:pPr marL="342900" indent="-342900">
              <a:buFontTx/>
              <a:buAutoNum type="alphaUcPeriod"/>
            </a:pPr>
            <a:endParaRPr lang="en-US" sz="2400" dirty="0" smtClean="0">
              <a:solidFill>
                <a:prstClr val="black"/>
              </a:solidFill>
              <a:latin typeface="Rockwell" panose="02060603020205020403" pitchFamily="18" charset="0"/>
            </a:endParaRPr>
          </a:p>
          <a:p>
            <a:pPr marL="342900" indent="-342900">
              <a:buFontTx/>
              <a:buAutoNum type="alphaUcPeriod"/>
            </a:pPr>
            <a:r>
              <a:rPr lang="en-US" sz="2400" dirty="0">
                <a:solidFill>
                  <a:prstClr val="black"/>
                </a:solidFill>
                <a:latin typeface="Rockwell" panose="02060603020205020403" pitchFamily="18" charset="0"/>
              </a:rPr>
              <a:t> </a:t>
            </a:r>
            <a:r>
              <a:rPr lang="en-US" sz="2400" dirty="0" smtClean="0">
                <a:solidFill>
                  <a:prstClr val="black"/>
                </a:solidFill>
                <a:latin typeface="Rockwell" panose="02060603020205020403" pitchFamily="18" charset="0"/>
              </a:rPr>
              <a:t>Inhibit the production of ammonia by intestinal bacteria</a:t>
            </a:r>
          </a:p>
          <a:p>
            <a:pPr marL="342900" indent="-342900">
              <a:buFontTx/>
              <a:buAutoNum type="alphaUcPeriod"/>
            </a:pPr>
            <a:endParaRPr lang="en-US" sz="2400" dirty="0">
              <a:solidFill>
                <a:prstClr val="black"/>
              </a:solidFill>
              <a:latin typeface="Rockwell" panose="02060603020205020403" pitchFamily="18" charset="0"/>
            </a:endParaRPr>
          </a:p>
          <a:p>
            <a:pPr marL="342900" indent="-342900">
              <a:buFontTx/>
              <a:buAutoNum type="alphaUcPeriod"/>
            </a:pPr>
            <a:r>
              <a:rPr lang="en-US" sz="2400" dirty="0" smtClean="0">
                <a:solidFill>
                  <a:prstClr val="black"/>
                </a:solidFill>
                <a:latin typeface="Rockwell" panose="02060603020205020403" pitchFamily="18" charset="0"/>
              </a:rPr>
              <a:t> Establish a blood level of antibiotics in anticipation of surgery </a:t>
            </a:r>
          </a:p>
        </p:txBody>
      </p:sp>
    </p:spTree>
    <p:extLst>
      <p:ext uri="{BB962C8B-B14F-4D97-AF65-F5344CB8AC3E}">
        <p14:creationId xmlns:p14="http://schemas.microsoft.com/office/powerpoint/2010/main" val="76613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42151" y="4424569"/>
            <a:ext cx="2065574" cy="518615"/>
          </a:xfrm>
          <a:prstGeom prst="rect">
            <a:avLst/>
          </a:prstGeom>
          <a:solidFill>
            <a:srgbClr val="FFFF00"/>
          </a:solidFill>
        </p:spPr>
        <p:txBody>
          <a:bodyPr wrap="square" rtlCol="0">
            <a:spAutoFit/>
          </a:bodyPr>
          <a:lstStyle/>
          <a:p>
            <a:endParaRPr lang="en-US">
              <a:solidFill>
                <a:prstClr val="black"/>
              </a:solidFill>
            </a:endParaRPr>
          </a:p>
        </p:txBody>
      </p:sp>
      <p:pic>
        <p:nvPicPr>
          <p:cNvPr id="2" name="Picture 1"/>
          <p:cNvPicPr>
            <a:picLocks noChangeAspect="1"/>
          </p:cNvPicPr>
          <p:nvPr/>
        </p:nvPicPr>
        <p:blipFill>
          <a:blip r:embed="rId3"/>
          <a:stretch>
            <a:fillRect/>
          </a:stretch>
        </p:blipFill>
        <p:spPr>
          <a:xfrm>
            <a:off x="0" y="463138"/>
            <a:ext cx="3511600" cy="499915"/>
          </a:xfrm>
          <a:prstGeom prst="rect">
            <a:avLst/>
          </a:prstGeom>
        </p:spPr>
      </p:pic>
      <p:sp>
        <p:nvSpPr>
          <p:cNvPr id="3" name="TextBox 2"/>
          <p:cNvSpPr txBox="1"/>
          <p:nvPr/>
        </p:nvSpPr>
        <p:spPr>
          <a:xfrm>
            <a:off x="0" y="1119116"/>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Urea is formed by the liver to rid the body of:</a:t>
            </a:r>
            <a:endParaRPr lang="en-US" sz="2400" dirty="0">
              <a:solidFill>
                <a:prstClr val="white"/>
              </a:solidFill>
              <a:latin typeface="Rockwell" panose="02060603020205020403" pitchFamily="18" charset="0"/>
            </a:endParaRPr>
          </a:p>
        </p:txBody>
      </p:sp>
      <p:sp>
        <p:nvSpPr>
          <p:cNvPr id="4" name="TextBox 3"/>
          <p:cNvSpPr txBox="1"/>
          <p:nvPr/>
        </p:nvSpPr>
        <p:spPr>
          <a:xfrm>
            <a:off x="1755800" y="2265528"/>
            <a:ext cx="8966579" cy="2677656"/>
          </a:xfrm>
          <a:prstGeom prst="rect">
            <a:avLst/>
          </a:prstGeom>
          <a:noFill/>
        </p:spPr>
        <p:txBody>
          <a:bodyPr wrap="square" rtlCol="0">
            <a:spAutoFit/>
          </a:bodyPr>
          <a:lstStyle/>
          <a:p>
            <a:pPr marL="342900" indent="-342900">
              <a:buFontTx/>
              <a:buAutoNum type="alphaUcPeriod"/>
            </a:pPr>
            <a:r>
              <a:rPr lang="en-US" sz="2400" dirty="0" smtClean="0">
                <a:solidFill>
                  <a:prstClr val="black"/>
                </a:solidFill>
                <a:latin typeface="Rockwell" panose="02060603020205020403" pitchFamily="18" charset="0"/>
              </a:rPr>
              <a:t> Creatinine</a:t>
            </a:r>
          </a:p>
          <a:p>
            <a:pPr marL="342900" indent="-342900">
              <a:buFontTx/>
              <a:buAutoNum type="alphaUcPeriod"/>
            </a:pPr>
            <a:endParaRPr lang="en-US" sz="2400" dirty="0">
              <a:solidFill>
                <a:prstClr val="black"/>
              </a:solidFill>
              <a:latin typeface="Rockwell" panose="02060603020205020403" pitchFamily="18" charset="0"/>
            </a:endParaRPr>
          </a:p>
          <a:p>
            <a:pPr marL="342900" indent="-342900">
              <a:buFontTx/>
              <a:buAutoNum type="alphaUcPeriod"/>
            </a:pPr>
            <a:r>
              <a:rPr lang="en-US" sz="2400" dirty="0">
                <a:solidFill>
                  <a:prstClr val="black"/>
                </a:solidFill>
                <a:latin typeface="Rockwell" panose="02060603020205020403" pitchFamily="18" charset="0"/>
              </a:rPr>
              <a:t> </a:t>
            </a:r>
            <a:r>
              <a:rPr lang="en-US" sz="2400" dirty="0" smtClean="0">
                <a:solidFill>
                  <a:prstClr val="black"/>
                </a:solidFill>
                <a:latin typeface="Rockwell" panose="02060603020205020403" pitchFamily="18" charset="0"/>
              </a:rPr>
              <a:t>Bicarbonate</a:t>
            </a:r>
          </a:p>
          <a:p>
            <a:pPr marL="342900" indent="-342900">
              <a:buFontTx/>
              <a:buAutoNum type="alphaUcPeriod"/>
            </a:pPr>
            <a:endParaRPr lang="en-US" sz="2400" dirty="0" smtClean="0">
              <a:solidFill>
                <a:prstClr val="black"/>
              </a:solidFill>
              <a:latin typeface="Rockwell" panose="02060603020205020403" pitchFamily="18" charset="0"/>
            </a:endParaRPr>
          </a:p>
          <a:p>
            <a:pPr marL="342900" indent="-342900">
              <a:buFontTx/>
              <a:buAutoNum type="alphaUcPeriod"/>
            </a:pPr>
            <a:r>
              <a:rPr lang="en-US" sz="2400" dirty="0">
                <a:solidFill>
                  <a:prstClr val="black"/>
                </a:solidFill>
                <a:latin typeface="Rockwell" panose="02060603020205020403" pitchFamily="18" charset="0"/>
              </a:rPr>
              <a:t> </a:t>
            </a:r>
            <a:r>
              <a:rPr lang="en-US" sz="2400" dirty="0" smtClean="0">
                <a:solidFill>
                  <a:prstClr val="black"/>
                </a:solidFill>
                <a:latin typeface="Rockwell" panose="02060603020205020403" pitchFamily="18" charset="0"/>
              </a:rPr>
              <a:t>Bilirubin</a:t>
            </a:r>
          </a:p>
          <a:p>
            <a:pPr marL="342900" indent="-342900">
              <a:buFontTx/>
              <a:buAutoNum type="alphaUcPeriod"/>
            </a:pPr>
            <a:endParaRPr lang="en-US" sz="2400" dirty="0">
              <a:solidFill>
                <a:prstClr val="black"/>
              </a:solidFill>
              <a:latin typeface="Rockwell" panose="02060603020205020403" pitchFamily="18" charset="0"/>
            </a:endParaRPr>
          </a:p>
          <a:p>
            <a:pPr marL="342900" indent="-342900">
              <a:buFontTx/>
              <a:buAutoNum type="alphaUcPeriod"/>
            </a:pPr>
            <a:r>
              <a:rPr lang="en-US" sz="2400" dirty="0" smtClean="0">
                <a:solidFill>
                  <a:prstClr val="black"/>
                </a:solidFill>
                <a:latin typeface="Rockwell" panose="02060603020205020403" pitchFamily="18" charset="0"/>
              </a:rPr>
              <a:t> Ammonia</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361913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33666" y="4424569"/>
            <a:ext cx="2174734" cy="518615"/>
          </a:xfrm>
          <a:prstGeom prst="rect">
            <a:avLst/>
          </a:prstGeom>
          <a:solidFill>
            <a:srgbClr val="FFFF00"/>
          </a:solidFill>
        </p:spPr>
        <p:txBody>
          <a:bodyPr wrap="square" rtlCol="0">
            <a:spAutoFit/>
          </a:bodyPr>
          <a:lstStyle/>
          <a:p>
            <a:endParaRPr lang="en-US">
              <a:solidFill>
                <a:prstClr val="black"/>
              </a:solidFill>
            </a:endParaRPr>
          </a:p>
        </p:txBody>
      </p:sp>
      <p:pic>
        <p:nvPicPr>
          <p:cNvPr id="2" name="Picture 1"/>
          <p:cNvPicPr>
            <a:picLocks noChangeAspect="1"/>
          </p:cNvPicPr>
          <p:nvPr/>
        </p:nvPicPr>
        <p:blipFill>
          <a:blip r:embed="rId3"/>
          <a:stretch>
            <a:fillRect/>
          </a:stretch>
        </p:blipFill>
        <p:spPr>
          <a:xfrm>
            <a:off x="0" y="463138"/>
            <a:ext cx="3511600" cy="499915"/>
          </a:xfrm>
          <a:prstGeom prst="rect">
            <a:avLst/>
          </a:prstGeom>
        </p:spPr>
      </p:pic>
      <p:sp>
        <p:nvSpPr>
          <p:cNvPr id="3" name="TextBox 2"/>
          <p:cNvSpPr txBox="1"/>
          <p:nvPr/>
        </p:nvSpPr>
        <p:spPr>
          <a:xfrm>
            <a:off x="0" y="1119116"/>
            <a:ext cx="12192000" cy="830997"/>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The inability of the liver to conjugate what substance is a primary contributor to hepatic coma?</a:t>
            </a:r>
            <a:endParaRPr lang="en-US" sz="2400" dirty="0">
              <a:solidFill>
                <a:prstClr val="white"/>
              </a:solidFill>
              <a:latin typeface="Rockwell" panose="02060603020205020403" pitchFamily="18" charset="0"/>
            </a:endParaRPr>
          </a:p>
        </p:txBody>
      </p:sp>
      <p:sp>
        <p:nvSpPr>
          <p:cNvPr id="4" name="TextBox 3"/>
          <p:cNvSpPr txBox="1"/>
          <p:nvPr/>
        </p:nvSpPr>
        <p:spPr>
          <a:xfrm>
            <a:off x="1755800" y="2265528"/>
            <a:ext cx="8966579" cy="2677656"/>
          </a:xfrm>
          <a:prstGeom prst="rect">
            <a:avLst/>
          </a:prstGeom>
          <a:noFill/>
        </p:spPr>
        <p:txBody>
          <a:bodyPr wrap="square" rtlCol="0">
            <a:spAutoFit/>
          </a:bodyPr>
          <a:lstStyle/>
          <a:p>
            <a:pPr marL="342900" indent="-342900">
              <a:buFontTx/>
              <a:buAutoNum type="alphaUcPeriod"/>
            </a:pPr>
            <a:r>
              <a:rPr lang="en-US" sz="2400" dirty="0" smtClean="0">
                <a:solidFill>
                  <a:prstClr val="black"/>
                </a:solidFill>
                <a:latin typeface="Rockwell" panose="02060603020205020403" pitchFamily="18" charset="0"/>
              </a:rPr>
              <a:t> Ammonia</a:t>
            </a:r>
          </a:p>
          <a:p>
            <a:pPr marL="342900" indent="-342900">
              <a:buFontTx/>
              <a:buAutoNum type="alphaUcPeriod"/>
            </a:pPr>
            <a:endParaRPr lang="en-US" sz="2400" dirty="0">
              <a:solidFill>
                <a:prstClr val="black"/>
              </a:solidFill>
              <a:latin typeface="Rockwell" panose="02060603020205020403" pitchFamily="18" charset="0"/>
            </a:endParaRPr>
          </a:p>
          <a:p>
            <a:pPr marL="342900" indent="-342900">
              <a:buFontTx/>
              <a:buAutoNum type="alphaUcPeriod"/>
            </a:pPr>
            <a:r>
              <a:rPr lang="en-US" sz="2400" dirty="0">
                <a:solidFill>
                  <a:prstClr val="black"/>
                </a:solidFill>
                <a:latin typeface="Rockwell" panose="02060603020205020403" pitchFamily="18" charset="0"/>
              </a:rPr>
              <a:t> </a:t>
            </a:r>
            <a:r>
              <a:rPr lang="en-US" sz="2400" dirty="0" smtClean="0">
                <a:solidFill>
                  <a:prstClr val="black"/>
                </a:solidFill>
                <a:latin typeface="Rockwell" panose="02060603020205020403" pitchFamily="18" charset="0"/>
              </a:rPr>
              <a:t>Urea</a:t>
            </a:r>
          </a:p>
          <a:p>
            <a:pPr marL="342900" indent="-342900">
              <a:buFontTx/>
              <a:buAutoNum type="alphaUcPeriod"/>
            </a:pPr>
            <a:endParaRPr lang="en-US" sz="2400" dirty="0" smtClean="0">
              <a:solidFill>
                <a:prstClr val="black"/>
              </a:solidFill>
              <a:latin typeface="Rockwell" panose="02060603020205020403" pitchFamily="18" charset="0"/>
            </a:endParaRPr>
          </a:p>
          <a:p>
            <a:pPr marL="342900" indent="-342900">
              <a:buFontTx/>
              <a:buAutoNum type="alphaUcPeriod"/>
            </a:pPr>
            <a:r>
              <a:rPr lang="en-US" sz="2400" dirty="0">
                <a:solidFill>
                  <a:prstClr val="black"/>
                </a:solidFill>
                <a:latin typeface="Rockwell" panose="02060603020205020403" pitchFamily="18" charset="0"/>
              </a:rPr>
              <a:t> </a:t>
            </a:r>
            <a:r>
              <a:rPr lang="en-US" sz="2400" dirty="0" smtClean="0">
                <a:solidFill>
                  <a:prstClr val="black"/>
                </a:solidFill>
                <a:latin typeface="Rockwell" panose="02060603020205020403" pitchFamily="18" charset="0"/>
              </a:rPr>
              <a:t>Fatty acids</a:t>
            </a:r>
          </a:p>
          <a:p>
            <a:pPr marL="342900" indent="-342900">
              <a:buFontTx/>
              <a:buAutoNum type="alphaUcPeriod"/>
            </a:pPr>
            <a:endParaRPr lang="en-US" sz="2400" dirty="0">
              <a:solidFill>
                <a:prstClr val="black"/>
              </a:solidFill>
              <a:latin typeface="Rockwell" panose="02060603020205020403" pitchFamily="18" charset="0"/>
            </a:endParaRPr>
          </a:p>
          <a:p>
            <a:pPr marL="342900" indent="-342900">
              <a:buFontTx/>
              <a:buAutoNum type="alphaUcPeriod"/>
            </a:pPr>
            <a:r>
              <a:rPr lang="en-US" sz="2400" dirty="0" smtClean="0">
                <a:solidFill>
                  <a:prstClr val="black"/>
                </a:solidFill>
                <a:latin typeface="Rockwell" panose="02060603020205020403" pitchFamily="18" charset="0"/>
              </a:rPr>
              <a:t> Bilirubin</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17836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33666" y="4424569"/>
            <a:ext cx="3165334" cy="518615"/>
          </a:xfrm>
          <a:prstGeom prst="rect">
            <a:avLst/>
          </a:prstGeom>
          <a:solidFill>
            <a:srgbClr val="FFFF00"/>
          </a:solidFill>
        </p:spPr>
        <p:txBody>
          <a:bodyPr wrap="square" rtlCol="0">
            <a:spAutoFit/>
          </a:bodyPr>
          <a:lstStyle/>
          <a:p>
            <a:endParaRPr lang="en-US">
              <a:solidFill>
                <a:prstClr val="black"/>
              </a:solidFill>
            </a:endParaRPr>
          </a:p>
        </p:txBody>
      </p:sp>
      <p:pic>
        <p:nvPicPr>
          <p:cNvPr id="2" name="Picture 1"/>
          <p:cNvPicPr>
            <a:picLocks noChangeAspect="1"/>
          </p:cNvPicPr>
          <p:nvPr/>
        </p:nvPicPr>
        <p:blipFill>
          <a:blip r:embed="rId3"/>
          <a:stretch>
            <a:fillRect/>
          </a:stretch>
        </p:blipFill>
        <p:spPr>
          <a:xfrm>
            <a:off x="0" y="463138"/>
            <a:ext cx="3511600" cy="499915"/>
          </a:xfrm>
          <a:prstGeom prst="rect">
            <a:avLst/>
          </a:prstGeom>
        </p:spPr>
      </p:pic>
      <p:sp>
        <p:nvSpPr>
          <p:cNvPr id="3" name="TextBox 2"/>
          <p:cNvSpPr txBox="1"/>
          <p:nvPr/>
        </p:nvSpPr>
        <p:spPr>
          <a:xfrm>
            <a:off x="0" y="1119116"/>
            <a:ext cx="12192000" cy="830997"/>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Which of the following may precipitate the onset of hepatic encephalopathy in patients with sever liver dysfunction?</a:t>
            </a:r>
            <a:endParaRPr lang="en-US" sz="2400" dirty="0">
              <a:solidFill>
                <a:prstClr val="white"/>
              </a:solidFill>
              <a:latin typeface="Rockwell" panose="02060603020205020403" pitchFamily="18" charset="0"/>
            </a:endParaRPr>
          </a:p>
        </p:txBody>
      </p:sp>
      <p:sp>
        <p:nvSpPr>
          <p:cNvPr id="4" name="TextBox 3"/>
          <p:cNvSpPr txBox="1"/>
          <p:nvPr/>
        </p:nvSpPr>
        <p:spPr>
          <a:xfrm>
            <a:off x="1755800" y="2265528"/>
            <a:ext cx="8966579" cy="2677656"/>
          </a:xfrm>
          <a:prstGeom prst="rect">
            <a:avLst/>
          </a:prstGeom>
          <a:noFill/>
        </p:spPr>
        <p:txBody>
          <a:bodyPr wrap="square" rtlCol="0">
            <a:spAutoFit/>
          </a:bodyPr>
          <a:lstStyle/>
          <a:p>
            <a:pPr marL="342900" indent="-342900">
              <a:buFontTx/>
              <a:buAutoNum type="alphaUcPeriod"/>
            </a:pPr>
            <a:r>
              <a:rPr lang="en-US" sz="2400" dirty="0" smtClean="0">
                <a:solidFill>
                  <a:prstClr val="black"/>
                </a:solidFill>
                <a:latin typeface="Rockwell" panose="02060603020205020403" pitchFamily="18" charset="0"/>
              </a:rPr>
              <a:t> Diuretics</a:t>
            </a:r>
          </a:p>
          <a:p>
            <a:pPr marL="342900" indent="-342900">
              <a:buFontTx/>
              <a:buAutoNum type="alphaUcPeriod"/>
            </a:pPr>
            <a:endParaRPr lang="en-US" sz="2400" dirty="0">
              <a:solidFill>
                <a:prstClr val="black"/>
              </a:solidFill>
              <a:latin typeface="Rockwell" panose="02060603020205020403" pitchFamily="18" charset="0"/>
            </a:endParaRPr>
          </a:p>
          <a:p>
            <a:pPr marL="342900" indent="-342900">
              <a:buFontTx/>
              <a:buAutoNum type="alphaUcPeriod"/>
            </a:pPr>
            <a:r>
              <a:rPr lang="en-US" sz="2400" dirty="0">
                <a:solidFill>
                  <a:prstClr val="black"/>
                </a:solidFill>
                <a:latin typeface="Rockwell" panose="02060603020205020403" pitchFamily="18" charset="0"/>
              </a:rPr>
              <a:t> </a:t>
            </a:r>
            <a:r>
              <a:rPr lang="en-US" sz="2400" dirty="0" smtClean="0">
                <a:solidFill>
                  <a:prstClr val="black"/>
                </a:solidFill>
                <a:latin typeface="Rockwell" panose="02060603020205020403" pitchFamily="18" charset="0"/>
              </a:rPr>
              <a:t>Acute Infection</a:t>
            </a:r>
          </a:p>
          <a:p>
            <a:pPr marL="342900" indent="-342900">
              <a:buFontTx/>
              <a:buAutoNum type="alphaUcPeriod"/>
            </a:pPr>
            <a:endParaRPr lang="en-US" sz="2400" dirty="0" smtClean="0">
              <a:solidFill>
                <a:prstClr val="black"/>
              </a:solidFill>
              <a:latin typeface="Rockwell" panose="02060603020205020403" pitchFamily="18" charset="0"/>
            </a:endParaRPr>
          </a:p>
          <a:p>
            <a:pPr marL="342900" indent="-342900">
              <a:buFontTx/>
              <a:buAutoNum type="alphaUcPeriod"/>
            </a:pPr>
            <a:r>
              <a:rPr lang="en-US" sz="2400" dirty="0">
                <a:solidFill>
                  <a:prstClr val="black"/>
                </a:solidFill>
                <a:latin typeface="Rockwell" panose="02060603020205020403" pitchFamily="18" charset="0"/>
              </a:rPr>
              <a:t> </a:t>
            </a:r>
            <a:r>
              <a:rPr lang="en-US" sz="2400" dirty="0" smtClean="0">
                <a:solidFill>
                  <a:prstClr val="black"/>
                </a:solidFill>
                <a:latin typeface="Rockwell" panose="02060603020205020403" pitchFamily="18" charset="0"/>
              </a:rPr>
              <a:t>GI Bleeding</a:t>
            </a:r>
          </a:p>
          <a:p>
            <a:pPr marL="342900" indent="-342900">
              <a:buFontTx/>
              <a:buAutoNum type="alphaUcPeriod"/>
            </a:pPr>
            <a:endParaRPr lang="en-US" sz="2400" dirty="0">
              <a:solidFill>
                <a:prstClr val="black"/>
              </a:solidFill>
              <a:latin typeface="Rockwell" panose="02060603020205020403" pitchFamily="18" charset="0"/>
            </a:endParaRPr>
          </a:p>
          <a:p>
            <a:pPr marL="342900" indent="-342900">
              <a:buFontTx/>
              <a:buAutoNum type="alphaUcPeriod"/>
            </a:pPr>
            <a:r>
              <a:rPr lang="en-US" sz="2400" dirty="0" smtClean="0">
                <a:solidFill>
                  <a:prstClr val="black"/>
                </a:solidFill>
                <a:latin typeface="Rockwell" panose="02060603020205020403" pitchFamily="18" charset="0"/>
              </a:rPr>
              <a:t> All of the above</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30063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57466" y="4424569"/>
            <a:ext cx="3330434" cy="518615"/>
          </a:xfrm>
          <a:prstGeom prst="rect">
            <a:avLst/>
          </a:prstGeom>
          <a:solidFill>
            <a:srgbClr val="FFFF00"/>
          </a:solidFill>
        </p:spPr>
        <p:txBody>
          <a:bodyPr wrap="square" rtlCol="0">
            <a:spAutoFit/>
          </a:bodyPr>
          <a:lstStyle/>
          <a:p>
            <a:endParaRPr lang="en-US">
              <a:solidFill>
                <a:prstClr val="black"/>
              </a:solidFill>
            </a:endParaRPr>
          </a:p>
        </p:txBody>
      </p:sp>
      <p:pic>
        <p:nvPicPr>
          <p:cNvPr id="2" name="Picture 1"/>
          <p:cNvPicPr>
            <a:picLocks noChangeAspect="1"/>
          </p:cNvPicPr>
          <p:nvPr/>
        </p:nvPicPr>
        <p:blipFill>
          <a:blip r:embed="rId3"/>
          <a:stretch>
            <a:fillRect/>
          </a:stretch>
        </p:blipFill>
        <p:spPr>
          <a:xfrm>
            <a:off x="0" y="463138"/>
            <a:ext cx="3511600" cy="499915"/>
          </a:xfrm>
          <a:prstGeom prst="rect">
            <a:avLst/>
          </a:prstGeom>
        </p:spPr>
      </p:pic>
      <p:sp>
        <p:nvSpPr>
          <p:cNvPr id="3" name="TextBox 2"/>
          <p:cNvSpPr txBox="1"/>
          <p:nvPr/>
        </p:nvSpPr>
        <p:spPr>
          <a:xfrm>
            <a:off x="0" y="1119116"/>
            <a:ext cx="12192000" cy="830997"/>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Which of the following may contribute to the precipitation of encephalopathy in the patient with liver failure?</a:t>
            </a:r>
            <a:endParaRPr lang="en-US" sz="2400" dirty="0">
              <a:solidFill>
                <a:prstClr val="white"/>
              </a:solidFill>
              <a:latin typeface="Rockwell" panose="02060603020205020403" pitchFamily="18" charset="0"/>
            </a:endParaRPr>
          </a:p>
        </p:txBody>
      </p:sp>
      <p:sp>
        <p:nvSpPr>
          <p:cNvPr id="4" name="TextBox 3"/>
          <p:cNvSpPr txBox="1"/>
          <p:nvPr/>
        </p:nvSpPr>
        <p:spPr>
          <a:xfrm>
            <a:off x="1755800" y="2265528"/>
            <a:ext cx="8966579" cy="2677656"/>
          </a:xfrm>
          <a:prstGeom prst="rect">
            <a:avLst/>
          </a:prstGeom>
          <a:noFill/>
        </p:spPr>
        <p:txBody>
          <a:bodyPr wrap="square" rtlCol="0">
            <a:spAutoFit/>
          </a:bodyPr>
          <a:lstStyle/>
          <a:p>
            <a:pPr marL="342900" indent="-342900">
              <a:buFontTx/>
              <a:buAutoNum type="alphaUcPeriod"/>
            </a:pPr>
            <a:r>
              <a:rPr lang="en-US" sz="2400" dirty="0" smtClean="0">
                <a:solidFill>
                  <a:prstClr val="black"/>
                </a:solidFill>
                <a:latin typeface="Rockwell" panose="02060603020205020403" pitchFamily="18" charset="0"/>
              </a:rPr>
              <a:t> GI Bleeding</a:t>
            </a:r>
          </a:p>
          <a:p>
            <a:pPr marL="342900" indent="-342900">
              <a:buFontTx/>
              <a:buAutoNum type="alphaUcPeriod"/>
            </a:pPr>
            <a:endParaRPr lang="en-US" sz="2400" dirty="0">
              <a:solidFill>
                <a:prstClr val="black"/>
              </a:solidFill>
              <a:latin typeface="Rockwell" panose="02060603020205020403" pitchFamily="18" charset="0"/>
            </a:endParaRPr>
          </a:p>
          <a:p>
            <a:pPr marL="342900" indent="-342900">
              <a:buFontTx/>
              <a:buAutoNum type="alphaUcPeriod"/>
            </a:pPr>
            <a:r>
              <a:rPr lang="en-US" sz="2400" dirty="0">
                <a:solidFill>
                  <a:prstClr val="black"/>
                </a:solidFill>
                <a:latin typeface="Rockwell" panose="02060603020205020403" pitchFamily="18" charset="0"/>
              </a:rPr>
              <a:t> </a:t>
            </a:r>
            <a:r>
              <a:rPr lang="en-US" sz="2400" dirty="0" smtClean="0">
                <a:solidFill>
                  <a:prstClr val="black"/>
                </a:solidFill>
                <a:latin typeface="Rockwell" panose="02060603020205020403" pitchFamily="18" charset="0"/>
              </a:rPr>
              <a:t>Hypokalemia</a:t>
            </a:r>
          </a:p>
          <a:p>
            <a:pPr marL="342900" indent="-342900">
              <a:buFontTx/>
              <a:buAutoNum type="alphaUcPeriod"/>
            </a:pPr>
            <a:endParaRPr lang="en-US" sz="2400" dirty="0" smtClean="0">
              <a:solidFill>
                <a:prstClr val="black"/>
              </a:solidFill>
              <a:latin typeface="Rockwell" panose="02060603020205020403" pitchFamily="18" charset="0"/>
            </a:endParaRPr>
          </a:p>
          <a:p>
            <a:pPr marL="342900" indent="-342900">
              <a:buFontTx/>
              <a:buAutoNum type="alphaUcPeriod"/>
            </a:pPr>
            <a:r>
              <a:rPr lang="en-US" sz="2400" dirty="0">
                <a:solidFill>
                  <a:prstClr val="black"/>
                </a:solidFill>
                <a:latin typeface="Rockwell" panose="02060603020205020403" pitchFamily="18" charset="0"/>
              </a:rPr>
              <a:t> </a:t>
            </a:r>
            <a:r>
              <a:rPr lang="en-US" sz="2400" dirty="0" smtClean="0">
                <a:solidFill>
                  <a:prstClr val="black"/>
                </a:solidFill>
                <a:latin typeface="Rockwell" panose="02060603020205020403" pitchFamily="18" charset="0"/>
              </a:rPr>
              <a:t>Hypotension</a:t>
            </a:r>
          </a:p>
          <a:p>
            <a:pPr marL="342900" indent="-342900">
              <a:buFontTx/>
              <a:buAutoNum type="alphaUcPeriod"/>
            </a:pPr>
            <a:endParaRPr lang="en-US" sz="2400" dirty="0">
              <a:solidFill>
                <a:prstClr val="black"/>
              </a:solidFill>
              <a:latin typeface="Rockwell" panose="02060603020205020403" pitchFamily="18" charset="0"/>
            </a:endParaRPr>
          </a:p>
          <a:p>
            <a:pPr marL="342900" indent="-342900">
              <a:buFontTx/>
              <a:buAutoNum type="alphaUcPeriod"/>
            </a:pPr>
            <a:r>
              <a:rPr lang="en-US" sz="2400" dirty="0" smtClean="0">
                <a:solidFill>
                  <a:prstClr val="black"/>
                </a:solidFill>
                <a:latin typeface="Rockwell" panose="02060603020205020403" pitchFamily="18" charset="0"/>
              </a:rPr>
              <a:t> All of the above</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112059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19366" y="2994503"/>
            <a:ext cx="3292334" cy="518615"/>
          </a:xfrm>
          <a:prstGeom prst="rect">
            <a:avLst/>
          </a:prstGeom>
          <a:solidFill>
            <a:srgbClr val="FFFF00"/>
          </a:solidFill>
        </p:spPr>
        <p:txBody>
          <a:bodyPr wrap="square" rtlCol="0">
            <a:spAutoFit/>
          </a:bodyPr>
          <a:lstStyle/>
          <a:p>
            <a:endParaRPr lang="en-US">
              <a:solidFill>
                <a:prstClr val="black"/>
              </a:solidFill>
            </a:endParaRPr>
          </a:p>
        </p:txBody>
      </p:sp>
      <p:pic>
        <p:nvPicPr>
          <p:cNvPr id="2" name="Picture 1"/>
          <p:cNvPicPr>
            <a:picLocks noChangeAspect="1"/>
          </p:cNvPicPr>
          <p:nvPr/>
        </p:nvPicPr>
        <p:blipFill>
          <a:blip r:embed="rId3"/>
          <a:stretch>
            <a:fillRect/>
          </a:stretch>
        </p:blipFill>
        <p:spPr>
          <a:xfrm>
            <a:off x="0" y="463138"/>
            <a:ext cx="3511600" cy="499915"/>
          </a:xfrm>
          <a:prstGeom prst="rect">
            <a:avLst/>
          </a:prstGeom>
        </p:spPr>
      </p:pic>
      <p:sp>
        <p:nvSpPr>
          <p:cNvPr id="3" name="TextBox 2"/>
          <p:cNvSpPr txBox="1"/>
          <p:nvPr/>
        </p:nvSpPr>
        <p:spPr>
          <a:xfrm>
            <a:off x="0" y="1119116"/>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Ecchymosis around the umbilicus indicative of peritoneal bleeding is called:</a:t>
            </a:r>
            <a:endParaRPr lang="en-US" sz="2400" dirty="0">
              <a:solidFill>
                <a:prstClr val="white"/>
              </a:solidFill>
              <a:latin typeface="Rockwell" panose="02060603020205020403" pitchFamily="18" charset="0"/>
            </a:endParaRPr>
          </a:p>
        </p:txBody>
      </p:sp>
      <p:sp>
        <p:nvSpPr>
          <p:cNvPr id="4" name="TextBox 3"/>
          <p:cNvSpPr txBox="1"/>
          <p:nvPr/>
        </p:nvSpPr>
        <p:spPr>
          <a:xfrm>
            <a:off x="1755800" y="2265528"/>
            <a:ext cx="8966579" cy="2677656"/>
          </a:xfrm>
          <a:prstGeom prst="rect">
            <a:avLst/>
          </a:prstGeom>
          <a:noFill/>
        </p:spPr>
        <p:txBody>
          <a:bodyPr wrap="square" rtlCol="0">
            <a:spAutoFit/>
          </a:bodyPr>
          <a:lstStyle/>
          <a:p>
            <a:pPr marL="342900" indent="-342900">
              <a:buFontTx/>
              <a:buAutoNum type="alphaUcPeriod"/>
            </a:pPr>
            <a:r>
              <a:rPr lang="en-US" sz="2400" dirty="0" smtClean="0">
                <a:solidFill>
                  <a:prstClr val="black"/>
                </a:solidFill>
                <a:latin typeface="Rockwell" panose="02060603020205020403" pitchFamily="18" charset="0"/>
              </a:rPr>
              <a:t> Chvostek’s sign</a:t>
            </a:r>
          </a:p>
          <a:p>
            <a:pPr marL="342900" indent="-342900">
              <a:buFontTx/>
              <a:buAutoNum type="alphaUcPeriod"/>
            </a:pPr>
            <a:endParaRPr lang="en-US" sz="2400" dirty="0">
              <a:solidFill>
                <a:prstClr val="black"/>
              </a:solidFill>
              <a:latin typeface="Rockwell" panose="02060603020205020403" pitchFamily="18" charset="0"/>
            </a:endParaRPr>
          </a:p>
          <a:p>
            <a:pPr marL="342900" indent="-342900">
              <a:buFontTx/>
              <a:buAutoNum type="alphaUcPeriod"/>
            </a:pPr>
            <a:r>
              <a:rPr lang="en-US" sz="2400" dirty="0">
                <a:solidFill>
                  <a:prstClr val="black"/>
                </a:solidFill>
                <a:latin typeface="Rockwell" panose="02060603020205020403" pitchFamily="18" charset="0"/>
              </a:rPr>
              <a:t> </a:t>
            </a:r>
            <a:r>
              <a:rPr lang="en-US" sz="2400" dirty="0" smtClean="0">
                <a:solidFill>
                  <a:prstClr val="black"/>
                </a:solidFill>
                <a:latin typeface="Rockwell" panose="02060603020205020403" pitchFamily="18" charset="0"/>
              </a:rPr>
              <a:t>Cullen’s sign</a:t>
            </a:r>
          </a:p>
          <a:p>
            <a:pPr marL="342900" indent="-342900">
              <a:buFontTx/>
              <a:buAutoNum type="alphaUcPeriod"/>
            </a:pPr>
            <a:endParaRPr lang="en-US" sz="2400" dirty="0" smtClean="0">
              <a:solidFill>
                <a:prstClr val="black"/>
              </a:solidFill>
              <a:latin typeface="Rockwell" panose="02060603020205020403" pitchFamily="18" charset="0"/>
            </a:endParaRPr>
          </a:p>
          <a:p>
            <a:pPr marL="342900" indent="-342900">
              <a:buFontTx/>
              <a:buAutoNum type="alphaUcPeriod"/>
            </a:pPr>
            <a:r>
              <a:rPr lang="en-US" sz="2400" dirty="0">
                <a:solidFill>
                  <a:prstClr val="black"/>
                </a:solidFill>
                <a:latin typeface="Rockwell" panose="02060603020205020403" pitchFamily="18" charset="0"/>
              </a:rPr>
              <a:t> </a:t>
            </a:r>
            <a:r>
              <a:rPr lang="en-US" sz="2400" dirty="0" smtClean="0">
                <a:solidFill>
                  <a:prstClr val="black"/>
                </a:solidFill>
                <a:latin typeface="Rockwell" panose="02060603020205020403" pitchFamily="18" charset="0"/>
              </a:rPr>
              <a:t>Grey Turner’s sign</a:t>
            </a:r>
          </a:p>
          <a:p>
            <a:pPr marL="342900" indent="-342900">
              <a:buFontTx/>
              <a:buAutoNum type="alphaUcPeriod"/>
            </a:pPr>
            <a:endParaRPr lang="en-US" sz="2400" dirty="0">
              <a:solidFill>
                <a:prstClr val="black"/>
              </a:solidFill>
              <a:latin typeface="Rockwell" panose="02060603020205020403" pitchFamily="18" charset="0"/>
            </a:endParaRPr>
          </a:p>
          <a:p>
            <a:pPr marL="342900" indent="-342900">
              <a:buFontTx/>
              <a:buAutoNum type="alphaUcPeriod"/>
            </a:pPr>
            <a:r>
              <a:rPr lang="en-US" sz="2400" dirty="0" smtClean="0">
                <a:solidFill>
                  <a:prstClr val="black"/>
                </a:solidFill>
                <a:latin typeface="Rockwell" panose="02060603020205020403" pitchFamily="18" charset="0"/>
              </a:rPr>
              <a:t> Trousseau’s sign</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74454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44766" y="4424569"/>
            <a:ext cx="3762234" cy="518615"/>
          </a:xfrm>
          <a:prstGeom prst="rect">
            <a:avLst/>
          </a:prstGeom>
          <a:solidFill>
            <a:srgbClr val="FFFF00"/>
          </a:solidFill>
        </p:spPr>
        <p:txBody>
          <a:bodyPr wrap="square" rtlCol="0">
            <a:spAutoFit/>
          </a:bodyPr>
          <a:lstStyle/>
          <a:p>
            <a:endParaRPr lang="en-US">
              <a:solidFill>
                <a:prstClr val="black"/>
              </a:solidFill>
            </a:endParaRPr>
          </a:p>
        </p:txBody>
      </p:sp>
      <p:pic>
        <p:nvPicPr>
          <p:cNvPr id="2" name="Picture 1"/>
          <p:cNvPicPr>
            <a:picLocks noChangeAspect="1"/>
          </p:cNvPicPr>
          <p:nvPr/>
        </p:nvPicPr>
        <p:blipFill>
          <a:blip r:embed="rId3"/>
          <a:stretch>
            <a:fillRect/>
          </a:stretch>
        </p:blipFill>
        <p:spPr>
          <a:xfrm>
            <a:off x="0" y="463138"/>
            <a:ext cx="3511600" cy="499915"/>
          </a:xfrm>
          <a:prstGeom prst="rect">
            <a:avLst/>
          </a:prstGeom>
        </p:spPr>
      </p:pic>
      <p:sp>
        <p:nvSpPr>
          <p:cNvPr id="3" name="TextBox 2"/>
          <p:cNvSpPr txBox="1"/>
          <p:nvPr/>
        </p:nvSpPr>
        <p:spPr>
          <a:xfrm>
            <a:off x="0" y="1119116"/>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Pulmonary complications of acute pancreatitis may include:</a:t>
            </a:r>
            <a:endParaRPr lang="en-US" sz="2400" dirty="0">
              <a:solidFill>
                <a:prstClr val="white"/>
              </a:solidFill>
              <a:latin typeface="Rockwell" panose="02060603020205020403" pitchFamily="18" charset="0"/>
            </a:endParaRPr>
          </a:p>
        </p:txBody>
      </p:sp>
      <p:sp>
        <p:nvSpPr>
          <p:cNvPr id="4" name="TextBox 3"/>
          <p:cNvSpPr txBox="1"/>
          <p:nvPr/>
        </p:nvSpPr>
        <p:spPr>
          <a:xfrm>
            <a:off x="1755800" y="2265528"/>
            <a:ext cx="8966579" cy="2677656"/>
          </a:xfrm>
          <a:prstGeom prst="rect">
            <a:avLst/>
          </a:prstGeom>
          <a:noFill/>
        </p:spPr>
        <p:txBody>
          <a:bodyPr wrap="square" rtlCol="0">
            <a:spAutoFit/>
          </a:bodyPr>
          <a:lstStyle/>
          <a:p>
            <a:pPr marL="342900" indent="-342900">
              <a:buFontTx/>
              <a:buAutoNum type="alphaUcPeriod"/>
            </a:pPr>
            <a:r>
              <a:rPr lang="en-US" sz="2400" dirty="0" smtClean="0">
                <a:solidFill>
                  <a:prstClr val="black"/>
                </a:solidFill>
                <a:latin typeface="Rockwell" panose="02060603020205020403" pitchFamily="18" charset="0"/>
              </a:rPr>
              <a:t> Acute respiratory distress syndrome</a:t>
            </a:r>
          </a:p>
          <a:p>
            <a:pPr marL="342900" indent="-342900">
              <a:buFontTx/>
              <a:buAutoNum type="alphaUcPeriod"/>
            </a:pPr>
            <a:endParaRPr lang="en-US" sz="2400" dirty="0">
              <a:solidFill>
                <a:prstClr val="black"/>
              </a:solidFill>
              <a:latin typeface="Rockwell" panose="02060603020205020403" pitchFamily="18" charset="0"/>
            </a:endParaRPr>
          </a:p>
          <a:p>
            <a:pPr marL="342900" indent="-342900">
              <a:buFontTx/>
              <a:buAutoNum type="alphaUcPeriod"/>
            </a:pPr>
            <a:r>
              <a:rPr lang="en-US" sz="2400" dirty="0">
                <a:solidFill>
                  <a:prstClr val="black"/>
                </a:solidFill>
                <a:latin typeface="Rockwell" panose="02060603020205020403" pitchFamily="18" charset="0"/>
              </a:rPr>
              <a:t> </a:t>
            </a:r>
            <a:r>
              <a:rPr lang="en-US" sz="2400" dirty="0" smtClean="0">
                <a:solidFill>
                  <a:prstClr val="black"/>
                </a:solidFill>
                <a:latin typeface="Rockwell" panose="02060603020205020403" pitchFamily="18" charset="0"/>
              </a:rPr>
              <a:t>Elevation of the diaphragm and bilateral basilar crackles</a:t>
            </a:r>
          </a:p>
          <a:p>
            <a:pPr marL="342900" indent="-342900">
              <a:buFontTx/>
              <a:buAutoNum type="alphaUcPeriod"/>
            </a:pPr>
            <a:endParaRPr lang="en-US" sz="2400" dirty="0" smtClean="0">
              <a:solidFill>
                <a:prstClr val="black"/>
              </a:solidFill>
              <a:latin typeface="Rockwell" panose="02060603020205020403" pitchFamily="18" charset="0"/>
            </a:endParaRPr>
          </a:p>
          <a:p>
            <a:pPr marL="342900" indent="-342900">
              <a:buFontTx/>
              <a:buAutoNum type="alphaUcPeriod"/>
            </a:pPr>
            <a:r>
              <a:rPr lang="en-US" sz="2400" dirty="0">
                <a:solidFill>
                  <a:prstClr val="black"/>
                </a:solidFill>
                <a:latin typeface="Rockwell" panose="02060603020205020403" pitchFamily="18" charset="0"/>
              </a:rPr>
              <a:t> </a:t>
            </a:r>
            <a:r>
              <a:rPr lang="en-US" sz="2400" dirty="0" smtClean="0">
                <a:solidFill>
                  <a:prstClr val="black"/>
                </a:solidFill>
                <a:latin typeface="Rockwell" panose="02060603020205020403" pitchFamily="18" charset="0"/>
              </a:rPr>
              <a:t>Atelectasis, especially of the left base</a:t>
            </a:r>
          </a:p>
          <a:p>
            <a:pPr marL="342900" indent="-342900">
              <a:buFontTx/>
              <a:buAutoNum type="alphaUcPeriod"/>
            </a:pPr>
            <a:endParaRPr lang="en-US" sz="2400" dirty="0">
              <a:solidFill>
                <a:prstClr val="black"/>
              </a:solidFill>
              <a:latin typeface="Rockwell" panose="02060603020205020403" pitchFamily="18" charset="0"/>
            </a:endParaRPr>
          </a:p>
          <a:p>
            <a:pPr marL="342900" indent="-342900">
              <a:buFontTx/>
              <a:buAutoNum type="alphaUcPeriod"/>
            </a:pPr>
            <a:r>
              <a:rPr lang="en-US" sz="2400" dirty="0" smtClean="0">
                <a:solidFill>
                  <a:prstClr val="black"/>
                </a:solidFill>
                <a:latin typeface="Rockwell" panose="02060603020205020403" pitchFamily="18" charset="0"/>
              </a:rPr>
              <a:t> All of the above</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291926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42196" y="2265528"/>
            <a:ext cx="2606723" cy="518615"/>
          </a:xfrm>
          <a:prstGeom prst="rect">
            <a:avLst/>
          </a:prstGeom>
          <a:solidFill>
            <a:srgbClr val="FFFF00"/>
          </a:solidFill>
        </p:spPr>
        <p:txBody>
          <a:bodyPr wrap="square" rtlCol="0">
            <a:spAutoFit/>
          </a:bodyPr>
          <a:lstStyle/>
          <a:p>
            <a:endParaRPr lang="en-US" dirty="0">
              <a:solidFill>
                <a:prstClr val="black"/>
              </a:solidFill>
            </a:endParaRPr>
          </a:p>
        </p:txBody>
      </p:sp>
      <p:pic>
        <p:nvPicPr>
          <p:cNvPr id="2" name="Picture 1"/>
          <p:cNvPicPr>
            <a:picLocks noChangeAspect="1"/>
          </p:cNvPicPr>
          <p:nvPr/>
        </p:nvPicPr>
        <p:blipFill>
          <a:blip r:embed="rId3"/>
          <a:stretch>
            <a:fillRect/>
          </a:stretch>
        </p:blipFill>
        <p:spPr>
          <a:xfrm>
            <a:off x="0" y="463138"/>
            <a:ext cx="3511600" cy="499915"/>
          </a:xfrm>
          <a:prstGeom prst="rect">
            <a:avLst/>
          </a:prstGeom>
        </p:spPr>
      </p:pic>
      <p:sp>
        <p:nvSpPr>
          <p:cNvPr id="3" name="TextBox 2"/>
          <p:cNvSpPr txBox="1"/>
          <p:nvPr/>
        </p:nvSpPr>
        <p:spPr>
          <a:xfrm>
            <a:off x="0" y="1152625"/>
            <a:ext cx="12192000" cy="830997"/>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Which of the following analgesics is the drug of choice in managing the pain of acute pancreatitis? </a:t>
            </a:r>
            <a:endParaRPr lang="en-US" sz="2400" dirty="0">
              <a:solidFill>
                <a:prstClr val="white"/>
              </a:solidFill>
              <a:latin typeface="Rockwell" panose="02060603020205020403" pitchFamily="18" charset="0"/>
            </a:endParaRPr>
          </a:p>
        </p:txBody>
      </p:sp>
      <p:sp>
        <p:nvSpPr>
          <p:cNvPr id="4" name="TextBox 3"/>
          <p:cNvSpPr txBox="1"/>
          <p:nvPr/>
        </p:nvSpPr>
        <p:spPr>
          <a:xfrm>
            <a:off x="1755800" y="2265528"/>
            <a:ext cx="8966579" cy="2677656"/>
          </a:xfrm>
          <a:prstGeom prst="rect">
            <a:avLst/>
          </a:prstGeom>
          <a:noFill/>
        </p:spPr>
        <p:txBody>
          <a:bodyPr wrap="square" rtlCol="0">
            <a:spAutoFit/>
          </a:bodyPr>
          <a:lstStyle/>
          <a:p>
            <a:pPr marL="342900" indent="-342900">
              <a:buFontTx/>
              <a:buAutoNum type="alphaUcPeriod"/>
            </a:pPr>
            <a:r>
              <a:rPr lang="en-US" sz="2400" dirty="0" smtClean="0">
                <a:solidFill>
                  <a:prstClr val="black"/>
                </a:solidFill>
                <a:latin typeface="Rockwell" panose="02060603020205020403" pitchFamily="18" charset="0"/>
              </a:rPr>
              <a:t> Demerol</a:t>
            </a:r>
          </a:p>
          <a:p>
            <a:pPr marL="342900" indent="-342900">
              <a:buFontTx/>
              <a:buAutoNum type="alphaUcPeriod"/>
            </a:pPr>
            <a:endParaRPr lang="en-US" sz="2400" dirty="0">
              <a:solidFill>
                <a:prstClr val="black"/>
              </a:solidFill>
              <a:latin typeface="Rockwell" panose="02060603020205020403" pitchFamily="18" charset="0"/>
            </a:endParaRPr>
          </a:p>
          <a:p>
            <a:pPr marL="342900" indent="-342900">
              <a:buFontTx/>
              <a:buAutoNum type="alphaUcPeriod"/>
            </a:pPr>
            <a:r>
              <a:rPr lang="en-US" sz="2400" dirty="0">
                <a:solidFill>
                  <a:prstClr val="black"/>
                </a:solidFill>
                <a:latin typeface="Rockwell" panose="02060603020205020403" pitchFamily="18" charset="0"/>
              </a:rPr>
              <a:t> </a:t>
            </a:r>
            <a:r>
              <a:rPr lang="en-US" sz="2400" dirty="0" smtClean="0">
                <a:solidFill>
                  <a:prstClr val="black"/>
                </a:solidFill>
                <a:latin typeface="Rockwell" panose="02060603020205020403" pitchFamily="18" charset="0"/>
              </a:rPr>
              <a:t>Morphine</a:t>
            </a:r>
          </a:p>
          <a:p>
            <a:pPr marL="342900" indent="-342900">
              <a:buFontTx/>
              <a:buAutoNum type="alphaUcPeriod"/>
            </a:pPr>
            <a:endParaRPr lang="en-US" sz="2400" dirty="0" smtClean="0">
              <a:solidFill>
                <a:prstClr val="black"/>
              </a:solidFill>
              <a:latin typeface="Rockwell" panose="02060603020205020403" pitchFamily="18" charset="0"/>
            </a:endParaRPr>
          </a:p>
          <a:p>
            <a:pPr marL="342900" indent="-342900">
              <a:buFontTx/>
              <a:buAutoNum type="alphaUcPeriod"/>
            </a:pPr>
            <a:r>
              <a:rPr lang="en-US" sz="2400" dirty="0">
                <a:solidFill>
                  <a:prstClr val="black"/>
                </a:solidFill>
                <a:latin typeface="Rockwell" panose="02060603020205020403" pitchFamily="18" charset="0"/>
              </a:rPr>
              <a:t> </a:t>
            </a:r>
            <a:r>
              <a:rPr lang="en-US" sz="2400" dirty="0" smtClean="0">
                <a:solidFill>
                  <a:prstClr val="black"/>
                </a:solidFill>
                <a:latin typeface="Rockwell" panose="02060603020205020403" pitchFamily="18" charset="0"/>
              </a:rPr>
              <a:t>Codeine</a:t>
            </a:r>
          </a:p>
          <a:p>
            <a:pPr marL="342900" indent="-342900">
              <a:buFontTx/>
              <a:buAutoNum type="alphaUcPeriod"/>
            </a:pPr>
            <a:endParaRPr lang="en-US" sz="2400" dirty="0">
              <a:solidFill>
                <a:prstClr val="black"/>
              </a:solidFill>
              <a:latin typeface="Rockwell" panose="02060603020205020403" pitchFamily="18" charset="0"/>
            </a:endParaRPr>
          </a:p>
          <a:p>
            <a:pPr marL="342900" indent="-342900">
              <a:buFontTx/>
              <a:buAutoNum type="alphaUcPeriod"/>
            </a:pPr>
            <a:r>
              <a:rPr lang="en-US" sz="2400" dirty="0" smtClean="0">
                <a:solidFill>
                  <a:prstClr val="black"/>
                </a:solidFill>
                <a:latin typeface="Rockwell" panose="02060603020205020403" pitchFamily="18" charset="0"/>
              </a:rPr>
              <a:t> Dilaudid</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120755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92071" y="2265528"/>
            <a:ext cx="4094329" cy="518615"/>
          </a:xfrm>
          <a:prstGeom prst="rect">
            <a:avLst/>
          </a:prstGeom>
          <a:solidFill>
            <a:srgbClr val="FFFF00"/>
          </a:solidFill>
        </p:spPr>
        <p:txBody>
          <a:bodyPr wrap="square" rtlCol="0">
            <a:spAutoFit/>
          </a:bodyPr>
          <a:lstStyle/>
          <a:p>
            <a:endParaRPr lang="en-US">
              <a:solidFill>
                <a:prstClr val="black"/>
              </a:solidFill>
            </a:endParaRPr>
          </a:p>
        </p:txBody>
      </p:sp>
      <p:pic>
        <p:nvPicPr>
          <p:cNvPr id="2" name="Picture 1"/>
          <p:cNvPicPr>
            <a:picLocks noChangeAspect="1"/>
          </p:cNvPicPr>
          <p:nvPr/>
        </p:nvPicPr>
        <p:blipFill>
          <a:blip r:embed="rId3"/>
          <a:stretch>
            <a:fillRect/>
          </a:stretch>
        </p:blipFill>
        <p:spPr>
          <a:xfrm>
            <a:off x="0" y="463138"/>
            <a:ext cx="3511600" cy="499915"/>
          </a:xfrm>
          <a:prstGeom prst="rect">
            <a:avLst/>
          </a:prstGeom>
        </p:spPr>
      </p:pic>
      <p:sp>
        <p:nvSpPr>
          <p:cNvPr id="3" name="TextBox 2"/>
          <p:cNvSpPr txBox="1"/>
          <p:nvPr/>
        </p:nvSpPr>
        <p:spPr>
          <a:xfrm>
            <a:off x="0" y="1119116"/>
            <a:ext cx="12192000" cy="830997"/>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A bluish-green-brown discoloration in the flank and groin due to retroperitoneal bleeding is called:</a:t>
            </a:r>
            <a:endParaRPr lang="en-US" sz="2400" dirty="0">
              <a:solidFill>
                <a:prstClr val="white"/>
              </a:solidFill>
              <a:latin typeface="Rockwell" panose="02060603020205020403" pitchFamily="18" charset="0"/>
            </a:endParaRPr>
          </a:p>
        </p:txBody>
      </p:sp>
      <p:sp>
        <p:nvSpPr>
          <p:cNvPr id="4" name="TextBox 3"/>
          <p:cNvSpPr txBox="1"/>
          <p:nvPr/>
        </p:nvSpPr>
        <p:spPr>
          <a:xfrm>
            <a:off x="1755800" y="2265528"/>
            <a:ext cx="8966579" cy="2677656"/>
          </a:xfrm>
          <a:prstGeom prst="rect">
            <a:avLst/>
          </a:prstGeom>
          <a:noFill/>
        </p:spPr>
        <p:txBody>
          <a:bodyPr wrap="square" rtlCol="0">
            <a:spAutoFit/>
          </a:bodyPr>
          <a:lstStyle/>
          <a:p>
            <a:pPr marL="342900" indent="-342900">
              <a:buFontTx/>
              <a:buAutoNum type="alphaUcPeriod"/>
            </a:pPr>
            <a:r>
              <a:rPr lang="en-US" sz="2400" dirty="0" smtClean="0">
                <a:solidFill>
                  <a:prstClr val="black"/>
                </a:solidFill>
                <a:latin typeface="Rockwell" panose="02060603020205020403" pitchFamily="18" charset="0"/>
              </a:rPr>
              <a:t> Grey-Turners sign</a:t>
            </a:r>
          </a:p>
          <a:p>
            <a:pPr marL="342900" indent="-342900">
              <a:buFontTx/>
              <a:buAutoNum type="alphaUcPeriod"/>
            </a:pPr>
            <a:endParaRPr lang="en-US" sz="2400" dirty="0">
              <a:solidFill>
                <a:prstClr val="black"/>
              </a:solidFill>
              <a:latin typeface="Rockwell" panose="02060603020205020403" pitchFamily="18" charset="0"/>
            </a:endParaRPr>
          </a:p>
          <a:p>
            <a:pPr marL="342900" indent="-342900">
              <a:buFontTx/>
              <a:buAutoNum type="alphaUcPeriod"/>
            </a:pPr>
            <a:r>
              <a:rPr lang="en-US" sz="2400" dirty="0">
                <a:solidFill>
                  <a:prstClr val="black"/>
                </a:solidFill>
                <a:latin typeface="Rockwell" panose="02060603020205020403" pitchFamily="18" charset="0"/>
              </a:rPr>
              <a:t> </a:t>
            </a:r>
            <a:r>
              <a:rPr lang="en-US" sz="2400" dirty="0" smtClean="0">
                <a:solidFill>
                  <a:prstClr val="black"/>
                </a:solidFill>
                <a:latin typeface="Rockwell" panose="02060603020205020403" pitchFamily="18" charset="0"/>
              </a:rPr>
              <a:t>Cullen’s sign</a:t>
            </a:r>
          </a:p>
          <a:p>
            <a:pPr marL="342900" indent="-342900">
              <a:buFontTx/>
              <a:buAutoNum type="alphaUcPeriod"/>
            </a:pPr>
            <a:endParaRPr lang="en-US" sz="2400" dirty="0" smtClean="0">
              <a:solidFill>
                <a:prstClr val="black"/>
              </a:solidFill>
              <a:latin typeface="Rockwell" panose="02060603020205020403" pitchFamily="18" charset="0"/>
            </a:endParaRPr>
          </a:p>
          <a:p>
            <a:pPr marL="342900" indent="-342900">
              <a:buFontTx/>
              <a:buAutoNum type="alphaUcPeriod"/>
            </a:pPr>
            <a:r>
              <a:rPr lang="en-US" sz="2400" dirty="0">
                <a:solidFill>
                  <a:prstClr val="black"/>
                </a:solidFill>
                <a:latin typeface="Rockwell" panose="02060603020205020403" pitchFamily="18" charset="0"/>
              </a:rPr>
              <a:t> </a:t>
            </a:r>
            <a:r>
              <a:rPr lang="en-US" sz="2400" dirty="0" smtClean="0">
                <a:solidFill>
                  <a:prstClr val="black"/>
                </a:solidFill>
                <a:latin typeface="Rockwell" panose="02060603020205020403" pitchFamily="18" charset="0"/>
              </a:rPr>
              <a:t>Kernig’s sign</a:t>
            </a:r>
          </a:p>
          <a:p>
            <a:pPr marL="342900" indent="-342900">
              <a:buFontTx/>
              <a:buAutoNum type="alphaUcPeriod"/>
            </a:pPr>
            <a:endParaRPr lang="en-US" sz="2400" dirty="0">
              <a:solidFill>
                <a:prstClr val="black"/>
              </a:solidFill>
              <a:latin typeface="Rockwell" panose="02060603020205020403" pitchFamily="18" charset="0"/>
            </a:endParaRPr>
          </a:p>
          <a:p>
            <a:pPr marL="342900" indent="-342900">
              <a:buFontTx/>
              <a:buAutoNum type="alphaUcPeriod"/>
            </a:pPr>
            <a:r>
              <a:rPr lang="en-US" sz="2400" dirty="0" smtClean="0">
                <a:solidFill>
                  <a:prstClr val="black"/>
                </a:solidFill>
                <a:latin typeface="Rockwell" panose="02060603020205020403" pitchFamily="18" charset="0"/>
              </a:rPr>
              <a:t> Welch’s sign</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383512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62528" y="3064552"/>
            <a:ext cx="9466943" cy="78354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0" y="970340"/>
            <a:ext cx="12192000" cy="830997"/>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In which of the following situations would the use of physical restraints be most appropriate?</a:t>
            </a:r>
            <a:endParaRPr lang="en-US" sz="2400" dirty="0">
              <a:solidFill>
                <a:prstClr val="white"/>
              </a:solidFill>
              <a:latin typeface="Rockwell" panose="02060603020205020403" pitchFamily="18" charset="0"/>
            </a:endParaRPr>
          </a:p>
        </p:txBody>
      </p:sp>
      <p:sp>
        <p:nvSpPr>
          <p:cNvPr id="4" name="TextBox 3"/>
          <p:cNvSpPr txBox="1"/>
          <p:nvPr/>
        </p:nvSpPr>
        <p:spPr>
          <a:xfrm>
            <a:off x="1701745" y="2290359"/>
            <a:ext cx="9289143" cy="3416320"/>
          </a:xfrm>
          <a:prstGeom prst="rect">
            <a:avLst/>
          </a:prstGeom>
          <a:noFill/>
        </p:spPr>
        <p:txBody>
          <a:bodyPr wrap="square" rtlCol="0">
            <a:spAutoFit/>
          </a:bodyPr>
          <a:lstStyle/>
          <a:p>
            <a:pPr marL="457200" indent="-457200">
              <a:buFontTx/>
              <a:buAutoNum type="alphaUcPeriod"/>
            </a:pPr>
            <a:r>
              <a:rPr lang="en-US" sz="2400" dirty="0" smtClean="0">
                <a:solidFill>
                  <a:prstClr val="black"/>
                </a:solidFill>
                <a:latin typeface="Rockwell" panose="02060603020205020403" pitchFamily="18" charset="0"/>
              </a:rPr>
              <a:t>Bipolar patient in a manic state</a:t>
            </a: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Aggressive patient trying to pull out his indwelling Foley catheter</a:t>
            </a: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Patient with a history of substance abuse resting quietly</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Elderly patient with a history of dementia exhibiting possible sundowning behavior</a:t>
            </a:r>
            <a:endParaRPr lang="en-US" sz="2400" dirty="0">
              <a:solidFill>
                <a:prstClr val="black"/>
              </a:solidFill>
              <a:latin typeface="Rockwell" panose="02060603020205020403" pitchFamily="18" charset="0"/>
            </a:endParaRPr>
          </a:p>
        </p:txBody>
      </p:sp>
      <p:pic>
        <p:nvPicPr>
          <p:cNvPr id="6" name="Picture 5"/>
          <p:cNvPicPr>
            <a:picLocks noChangeAspect="1"/>
          </p:cNvPicPr>
          <p:nvPr/>
        </p:nvPicPr>
        <p:blipFill>
          <a:blip r:embed="rId2"/>
          <a:stretch>
            <a:fillRect/>
          </a:stretch>
        </p:blipFill>
        <p:spPr>
          <a:xfrm>
            <a:off x="0" y="442117"/>
            <a:ext cx="3737172" cy="499915"/>
          </a:xfrm>
          <a:prstGeom prst="rect">
            <a:avLst/>
          </a:prstGeom>
        </p:spPr>
      </p:pic>
    </p:spTree>
    <p:extLst>
      <p:ext uri="{BB962C8B-B14F-4D97-AF65-F5344CB8AC3E}">
        <p14:creationId xmlns:p14="http://schemas.microsoft.com/office/powerpoint/2010/main" val="99763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51127" y="4424569"/>
            <a:ext cx="3480180" cy="518615"/>
          </a:xfrm>
          <a:prstGeom prst="rect">
            <a:avLst/>
          </a:prstGeom>
          <a:solidFill>
            <a:srgbClr val="FFFF00"/>
          </a:solidFill>
        </p:spPr>
        <p:txBody>
          <a:bodyPr wrap="square" rtlCol="0">
            <a:spAutoFit/>
          </a:bodyPr>
          <a:lstStyle/>
          <a:p>
            <a:endParaRPr lang="en-US">
              <a:solidFill>
                <a:prstClr val="black"/>
              </a:solidFill>
            </a:endParaRPr>
          </a:p>
        </p:txBody>
      </p:sp>
      <p:pic>
        <p:nvPicPr>
          <p:cNvPr id="2" name="Picture 1"/>
          <p:cNvPicPr>
            <a:picLocks noChangeAspect="1"/>
          </p:cNvPicPr>
          <p:nvPr/>
        </p:nvPicPr>
        <p:blipFill>
          <a:blip r:embed="rId3"/>
          <a:stretch>
            <a:fillRect/>
          </a:stretch>
        </p:blipFill>
        <p:spPr>
          <a:xfrm>
            <a:off x="0" y="463138"/>
            <a:ext cx="3511600" cy="499915"/>
          </a:xfrm>
          <a:prstGeom prst="rect">
            <a:avLst/>
          </a:prstGeom>
        </p:spPr>
      </p:pic>
      <p:sp>
        <p:nvSpPr>
          <p:cNvPr id="3" name="TextBox 2"/>
          <p:cNvSpPr txBox="1"/>
          <p:nvPr/>
        </p:nvSpPr>
        <p:spPr>
          <a:xfrm>
            <a:off x="0" y="1119116"/>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Patient assessment findings indicative of a bowel infarction would include:</a:t>
            </a:r>
            <a:endParaRPr lang="en-US" sz="2400" dirty="0">
              <a:solidFill>
                <a:prstClr val="white"/>
              </a:solidFill>
              <a:latin typeface="Rockwell" panose="02060603020205020403" pitchFamily="18" charset="0"/>
            </a:endParaRPr>
          </a:p>
        </p:txBody>
      </p:sp>
      <p:sp>
        <p:nvSpPr>
          <p:cNvPr id="4" name="TextBox 3"/>
          <p:cNvSpPr txBox="1"/>
          <p:nvPr/>
        </p:nvSpPr>
        <p:spPr>
          <a:xfrm>
            <a:off x="1755800" y="2265528"/>
            <a:ext cx="8966579" cy="2677656"/>
          </a:xfrm>
          <a:prstGeom prst="rect">
            <a:avLst/>
          </a:prstGeom>
          <a:noFill/>
        </p:spPr>
        <p:txBody>
          <a:bodyPr wrap="square" rtlCol="0">
            <a:spAutoFit/>
          </a:bodyPr>
          <a:lstStyle/>
          <a:p>
            <a:pPr marL="342900" indent="-342900">
              <a:buFontTx/>
              <a:buAutoNum type="alphaUcPeriod"/>
            </a:pPr>
            <a:r>
              <a:rPr lang="en-US" sz="2400" dirty="0" smtClean="0">
                <a:solidFill>
                  <a:prstClr val="black"/>
                </a:solidFill>
                <a:latin typeface="Rockwell" panose="02060603020205020403" pitchFamily="18" charset="0"/>
              </a:rPr>
              <a:t> Hypoactive bowel sounds and leukocytosis</a:t>
            </a:r>
          </a:p>
          <a:p>
            <a:pPr marL="342900" indent="-342900">
              <a:buFontTx/>
              <a:buAutoNum type="alphaUcPeriod"/>
            </a:pPr>
            <a:endParaRPr lang="en-US" sz="2400" dirty="0">
              <a:solidFill>
                <a:prstClr val="black"/>
              </a:solidFill>
              <a:latin typeface="Rockwell" panose="02060603020205020403" pitchFamily="18" charset="0"/>
            </a:endParaRPr>
          </a:p>
          <a:p>
            <a:pPr marL="342900" indent="-342900">
              <a:buFontTx/>
              <a:buAutoNum type="alphaUcPeriod"/>
            </a:pPr>
            <a:r>
              <a:rPr lang="en-US" sz="2400" dirty="0">
                <a:solidFill>
                  <a:prstClr val="black"/>
                </a:solidFill>
                <a:latin typeface="Rockwell" panose="02060603020205020403" pitchFamily="18" charset="0"/>
              </a:rPr>
              <a:t> </a:t>
            </a:r>
            <a:r>
              <a:rPr lang="en-US" sz="2400" dirty="0" smtClean="0">
                <a:solidFill>
                  <a:prstClr val="black"/>
                </a:solidFill>
                <a:latin typeface="Rockwell" panose="02060603020205020403" pitchFamily="18" charset="0"/>
              </a:rPr>
              <a:t>Hyperresonance and abdominal tenderness</a:t>
            </a:r>
          </a:p>
          <a:p>
            <a:pPr marL="342900" indent="-342900">
              <a:buFontTx/>
              <a:buAutoNum type="alphaUcPeriod"/>
            </a:pPr>
            <a:endParaRPr lang="en-US" sz="2400" dirty="0" smtClean="0">
              <a:solidFill>
                <a:prstClr val="black"/>
              </a:solidFill>
              <a:latin typeface="Rockwell" panose="02060603020205020403" pitchFamily="18" charset="0"/>
            </a:endParaRPr>
          </a:p>
          <a:p>
            <a:pPr marL="342900" indent="-342900">
              <a:buFontTx/>
              <a:buAutoNum type="alphaUcPeriod"/>
            </a:pPr>
            <a:r>
              <a:rPr lang="en-US" sz="2400" dirty="0">
                <a:solidFill>
                  <a:prstClr val="black"/>
                </a:solidFill>
                <a:latin typeface="Rockwell" panose="02060603020205020403" pitchFamily="18" charset="0"/>
              </a:rPr>
              <a:t> </a:t>
            </a:r>
            <a:r>
              <a:rPr lang="en-US" sz="2400" dirty="0" smtClean="0">
                <a:solidFill>
                  <a:prstClr val="black"/>
                </a:solidFill>
                <a:latin typeface="Rockwell" panose="02060603020205020403" pitchFamily="18" charset="0"/>
              </a:rPr>
              <a:t>Absence of dullness in the liver area</a:t>
            </a:r>
          </a:p>
          <a:p>
            <a:pPr marL="342900" indent="-342900">
              <a:buFontTx/>
              <a:buAutoNum type="alphaUcPeriod"/>
            </a:pPr>
            <a:endParaRPr lang="en-US" sz="2400" dirty="0">
              <a:solidFill>
                <a:prstClr val="black"/>
              </a:solidFill>
              <a:latin typeface="Rockwell" panose="02060603020205020403" pitchFamily="18" charset="0"/>
            </a:endParaRPr>
          </a:p>
          <a:p>
            <a:pPr marL="342900" indent="-342900">
              <a:buFontTx/>
              <a:buAutoNum type="alphaUcPeriod"/>
            </a:pPr>
            <a:r>
              <a:rPr lang="en-US" sz="2400" dirty="0" smtClean="0">
                <a:solidFill>
                  <a:prstClr val="black"/>
                </a:solidFill>
                <a:latin typeface="Rockwell" panose="02060603020205020403" pitchFamily="18" charset="0"/>
              </a:rPr>
              <a:t> All of the above</a:t>
            </a:r>
            <a:endParaRPr lang="en-US" sz="2400" dirty="0">
              <a:solidFill>
                <a:prstClr val="black"/>
              </a:solidFill>
              <a:latin typeface="Rockwell" panose="02060603020205020403" pitchFamily="18" charset="0"/>
            </a:endParaRPr>
          </a:p>
        </p:txBody>
      </p:sp>
    </p:spTree>
    <p:extLst>
      <p:ext uri="{BB962C8B-B14F-4D97-AF65-F5344CB8AC3E}">
        <p14:creationId xmlns:p14="http://schemas.microsoft.com/office/powerpoint/2010/main" val="390151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19116"/>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Hypertensive Crisis</a:t>
            </a:r>
            <a:endParaRPr lang="en-US" sz="2400" dirty="0">
              <a:solidFill>
                <a:prstClr val="white"/>
              </a:solidFill>
              <a:latin typeface="Rockwell" panose="02060603020205020403" pitchFamily="18" charset="0"/>
            </a:endParaRPr>
          </a:p>
        </p:txBody>
      </p:sp>
      <p:sp>
        <p:nvSpPr>
          <p:cNvPr id="5" name="TextBox 4"/>
          <p:cNvSpPr txBox="1"/>
          <p:nvPr/>
        </p:nvSpPr>
        <p:spPr>
          <a:xfrm>
            <a:off x="1" y="354842"/>
            <a:ext cx="2906972" cy="369332"/>
          </a:xfrm>
          <a:prstGeom prst="rect">
            <a:avLst/>
          </a:prstGeom>
          <a:solidFill>
            <a:srgbClr val="2969A3"/>
          </a:solidFill>
        </p:spPr>
        <p:txBody>
          <a:bodyPr wrap="square" rtlCol="0">
            <a:spAutoFit/>
          </a:bodyPr>
          <a:lstStyle/>
          <a:p>
            <a:r>
              <a:rPr lang="en-US" dirty="0" smtClean="0">
                <a:solidFill>
                  <a:schemeClr val="bg1"/>
                </a:solidFill>
                <a:latin typeface="Rockwell" panose="02060603020205020403" pitchFamily="18" charset="0"/>
              </a:rPr>
              <a:t>CCRN: Cardiovascular</a:t>
            </a:r>
            <a:endParaRPr lang="en-US" dirty="0">
              <a:solidFill>
                <a:schemeClr val="bg1"/>
              </a:solidFill>
              <a:latin typeface="Rockwell" panose="02060603020205020403" pitchFamily="18" charset="0"/>
            </a:endParaRPr>
          </a:p>
        </p:txBody>
      </p:sp>
      <p:pic>
        <p:nvPicPr>
          <p:cNvPr id="6" name="Picture 5"/>
          <p:cNvPicPr>
            <a:picLocks noChangeAspect="1"/>
          </p:cNvPicPr>
          <p:nvPr/>
        </p:nvPicPr>
        <p:blipFill>
          <a:blip r:embed="rId3"/>
          <a:stretch>
            <a:fillRect/>
          </a:stretch>
        </p:blipFill>
        <p:spPr>
          <a:xfrm>
            <a:off x="1112293" y="1975723"/>
            <a:ext cx="2643262" cy="2251668"/>
          </a:xfrm>
          <a:prstGeom prst="rect">
            <a:avLst/>
          </a:prstGeom>
        </p:spPr>
      </p:pic>
      <p:sp>
        <p:nvSpPr>
          <p:cNvPr id="7" name="TextBox 6"/>
          <p:cNvSpPr txBox="1"/>
          <p:nvPr/>
        </p:nvSpPr>
        <p:spPr>
          <a:xfrm>
            <a:off x="4096749" y="2197290"/>
            <a:ext cx="7749507" cy="3170099"/>
          </a:xfrm>
          <a:prstGeom prst="rect">
            <a:avLst/>
          </a:prstGeom>
          <a:solidFill>
            <a:srgbClr val="2969A3"/>
          </a:solidFill>
        </p:spPr>
        <p:txBody>
          <a:bodyPr wrap="square" rtlCol="0">
            <a:spAutoFit/>
          </a:bodyPr>
          <a:lstStyle/>
          <a:p>
            <a:pPr algn="ctr"/>
            <a:endParaRPr lang="en-US" dirty="0" smtClean="0">
              <a:solidFill>
                <a:schemeClr val="bg1"/>
              </a:solidFill>
              <a:latin typeface="Rockwell" panose="02060603020205020403" pitchFamily="18" charset="0"/>
            </a:endParaRPr>
          </a:p>
          <a:p>
            <a:pPr algn="ctr"/>
            <a:r>
              <a:rPr lang="en-US" sz="2400" dirty="0" smtClean="0">
                <a:solidFill>
                  <a:schemeClr val="bg1"/>
                </a:solidFill>
                <a:latin typeface="Rockwell" panose="02060603020205020403" pitchFamily="18" charset="0"/>
              </a:rPr>
              <a:t>Essential Hypertension</a:t>
            </a:r>
          </a:p>
          <a:p>
            <a:pPr algn="ctr"/>
            <a:endParaRPr lang="en-US" sz="2400" dirty="0" smtClean="0">
              <a:solidFill>
                <a:schemeClr val="bg1"/>
              </a:solidFill>
              <a:latin typeface="Rockwell" panose="02060603020205020403" pitchFamily="18" charset="0"/>
            </a:endParaRPr>
          </a:p>
          <a:p>
            <a:pPr algn="ctr"/>
            <a:r>
              <a:rPr lang="en-US" sz="2400" dirty="0" smtClean="0">
                <a:solidFill>
                  <a:schemeClr val="bg1"/>
                </a:solidFill>
                <a:latin typeface="Rockwell" panose="02060603020205020403" pitchFamily="18" charset="0"/>
              </a:rPr>
              <a:t>Accelerated Hypertension: DBP &gt; 120 mm Hg</a:t>
            </a:r>
          </a:p>
          <a:p>
            <a:pPr algn="ctr"/>
            <a:r>
              <a:rPr lang="en-US" sz="2000" dirty="0" smtClean="0">
                <a:solidFill>
                  <a:srgbClr val="FF0000"/>
                </a:solidFill>
                <a:latin typeface="Rockwell" panose="02060603020205020403" pitchFamily="18" charset="0"/>
              </a:rPr>
              <a:t>Associated with retinal hemorrhages</a:t>
            </a:r>
          </a:p>
          <a:p>
            <a:pPr algn="ctr"/>
            <a:endParaRPr lang="en-US" sz="2400" dirty="0" smtClean="0">
              <a:solidFill>
                <a:schemeClr val="bg1"/>
              </a:solidFill>
              <a:latin typeface="Rockwell" panose="02060603020205020403" pitchFamily="18" charset="0"/>
            </a:endParaRPr>
          </a:p>
          <a:p>
            <a:pPr algn="ctr"/>
            <a:r>
              <a:rPr lang="en-US" sz="2400" dirty="0" smtClean="0">
                <a:solidFill>
                  <a:schemeClr val="bg1"/>
                </a:solidFill>
                <a:latin typeface="Rockwell" panose="02060603020205020403" pitchFamily="18" charset="0"/>
              </a:rPr>
              <a:t>Malignant Hypertension: DBP &gt; 140 mm Hg</a:t>
            </a:r>
          </a:p>
          <a:p>
            <a:pPr algn="ctr"/>
            <a:r>
              <a:rPr lang="en-US" sz="2000" dirty="0" smtClean="0">
                <a:solidFill>
                  <a:srgbClr val="FF0000"/>
                </a:solidFill>
                <a:latin typeface="Rockwell" panose="02060603020205020403" pitchFamily="18" charset="0"/>
              </a:rPr>
              <a:t>Associated with retinal hemorrhages and papilledema</a:t>
            </a:r>
          </a:p>
          <a:p>
            <a:pPr algn="ctr"/>
            <a:endParaRPr lang="en-US" dirty="0">
              <a:solidFill>
                <a:schemeClr val="bg1"/>
              </a:solidFill>
              <a:latin typeface="Rockwell" panose="02060603020205020403" pitchFamily="18" charset="0"/>
            </a:endParaRPr>
          </a:p>
        </p:txBody>
      </p:sp>
      <p:sp>
        <p:nvSpPr>
          <p:cNvPr id="9" name="TextBox 8"/>
          <p:cNvSpPr txBox="1"/>
          <p:nvPr/>
        </p:nvSpPr>
        <p:spPr>
          <a:xfrm>
            <a:off x="627797" y="6127845"/>
            <a:ext cx="10549719" cy="369332"/>
          </a:xfrm>
          <a:prstGeom prst="rect">
            <a:avLst/>
          </a:prstGeom>
          <a:noFill/>
        </p:spPr>
        <p:txBody>
          <a:bodyPr wrap="square" rtlCol="0">
            <a:spAutoFit/>
          </a:bodyPr>
          <a:lstStyle/>
          <a:p>
            <a:pPr algn="ctr"/>
            <a:r>
              <a:rPr lang="en-US" dirty="0" smtClean="0">
                <a:latin typeface="Rockwell" panose="02060603020205020403" pitchFamily="18" charset="0"/>
              </a:rPr>
              <a:t>Treatment: Vasodilators and Sympathetic Blocking Agents</a:t>
            </a:r>
            <a:endParaRPr lang="en-US" dirty="0">
              <a:latin typeface="Rockwell" panose="02060603020205020403" pitchFamily="18" charset="0"/>
            </a:endParaRPr>
          </a:p>
        </p:txBody>
      </p:sp>
    </p:spTree>
    <p:extLst>
      <p:ext uri="{BB962C8B-B14F-4D97-AF65-F5344CB8AC3E}">
        <p14:creationId xmlns:p14="http://schemas.microsoft.com/office/powerpoint/2010/main" val="280270392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19116"/>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Cardiomyopathy</a:t>
            </a:r>
            <a:endParaRPr lang="en-US" sz="2400" dirty="0">
              <a:solidFill>
                <a:prstClr val="white"/>
              </a:solidFill>
              <a:latin typeface="Rockwell" panose="02060603020205020403" pitchFamily="18" charset="0"/>
            </a:endParaRPr>
          </a:p>
        </p:txBody>
      </p:sp>
      <p:sp>
        <p:nvSpPr>
          <p:cNvPr id="5" name="TextBox 4"/>
          <p:cNvSpPr txBox="1"/>
          <p:nvPr/>
        </p:nvSpPr>
        <p:spPr>
          <a:xfrm>
            <a:off x="1" y="354842"/>
            <a:ext cx="2906972" cy="369332"/>
          </a:xfrm>
          <a:prstGeom prst="rect">
            <a:avLst/>
          </a:prstGeom>
          <a:solidFill>
            <a:srgbClr val="2969A3"/>
          </a:solidFill>
        </p:spPr>
        <p:txBody>
          <a:bodyPr wrap="square" rtlCol="0">
            <a:spAutoFit/>
          </a:bodyPr>
          <a:lstStyle/>
          <a:p>
            <a:r>
              <a:rPr lang="en-US" dirty="0" smtClean="0">
                <a:solidFill>
                  <a:prstClr val="white"/>
                </a:solidFill>
                <a:latin typeface="Rockwell" panose="02060603020205020403" pitchFamily="18" charset="0"/>
              </a:rPr>
              <a:t>CCRN: Cardiovascular</a:t>
            </a:r>
            <a:endParaRPr lang="en-US" dirty="0">
              <a:solidFill>
                <a:prstClr val="white"/>
              </a:solidFill>
              <a:latin typeface="Rockwell" panose="02060603020205020403" pitchFamily="18" charset="0"/>
            </a:endParaRPr>
          </a:p>
        </p:txBody>
      </p:sp>
      <p:sp>
        <p:nvSpPr>
          <p:cNvPr id="8" name="TextBox 7"/>
          <p:cNvSpPr txBox="1"/>
          <p:nvPr/>
        </p:nvSpPr>
        <p:spPr>
          <a:xfrm>
            <a:off x="3019927" y="1975723"/>
            <a:ext cx="5796525" cy="2246769"/>
          </a:xfrm>
          <a:prstGeom prst="rect">
            <a:avLst/>
          </a:prstGeom>
          <a:solidFill>
            <a:srgbClr val="2969A3"/>
          </a:solidFill>
        </p:spPr>
        <p:txBody>
          <a:bodyPr wrap="square" rtlCol="0">
            <a:spAutoFit/>
          </a:bodyPr>
          <a:lstStyle/>
          <a:p>
            <a:pPr algn="ctr"/>
            <a:endParaRPr lang="en-US" dirty="0" smtClean="0">
              <a:solidFill>
                <a:prstClr val="white"/>
              </a:solidFill>
              <a:latin typeface="Rockwell" panose="02060603020205020403" pitchFamily="18" charset="0"/>
            </a:endParaRPr>
          </a:p>
          <a:p>
            <a:pPr algn="ctr"/>
            <a:r>
              <a:rPr lang="en-US" sz="3200" dirty="0" smtClean="0">
                <a:solidFill>
                  <a:prstClr val="white"/>
                </a:solidFill>
                <a:latin typeface="Rockwell" panose="02060603020205020403" pitchFamily="18" charset="0"/>
              </a:rPr>
              <a:t>3 Types</a:t>
            </a:r>
          </a:p>
          <a:p>
            <a:pPr marL="285750" indent="-285750" algn="ctr">
              <a:buFont typeface="Arial" panose="020B0604020202020204" pitchFamily="34" charset="0"/>
              <a:buChar char="•"/>
            </a:pPr>
            <a:r>
              <a:rPr lang="en-US" sz="2400" dirty="0" smtClean="0">
                <a:solidFill>
                  <a:prstClr val="white"/>
                </a:solidFill>
                <a:latin typeface="Rockwell" panose="02060603020205020403" pitchFamily="18" charset="0"/>
              </a:rPr>
              <a:t>Dilated Cardiomyopathy</a:t>
            </a:r>
          </a:p>
          <a:p>
            <a:pPr marL="285750" indent="-285750" algn="ctr">
              <a:buFont typeface="Arial" panose="020B0604020202020204" pitchFamily="34" charset="0"/>
              <a:buChar char="•"/>
            </a:pPr>
            <a:r>
              <a:rPr lang="en-US" sz="2400" dirty="0" smtClean="0">
                <a:solidFill>
                  <a:prstClr val="white"/>
                </a:solidFill>
                <a:latin typeface="Rockwell" panose="02060603020205020403" pitchFamily="18" charset="0"/>
              </a:rPr>
              <a:t>Hypertrophic Cardiomyopathy</a:t>
            </a:r>
          </a:p>
          <a:p>
            <a:pPr marL="285750" indent="-285750" algn="ctr">
              <a:buFont typeface="Arial" panose="020B0604020202020204" pitchFamily="34" charset="0"/>
              <a:buChar char="•"/>
            </a:pPr>
            <a:r>
              <a:rPr lang="en-US" sz="2400" dirty="0" smtClean="0">
                <a:solidFill>
                  <a:prstClr val="white"/>
                </a:solidFill>
                <a:latin typeface="Rockwell" panose="02060603020205020403" pitchFamily="18" charset="0"/>
              </a:rPr>
              <a:t>Restrictive Cardiomyopathy</a:t>
            </a:r>
          </a:p>
          <a:p>
            <a:pPr algn="ctr"/>
            <a:endParaRPr lang="en-US" dirty="0" smtClean="0">
              <a:solidFill>
                <a:prstClr val="white"/>
              </a:solidFill>
              <a:latin typeface="Rockwell" panose="02060603020205020403" pitchFamily="18" charset="0"/>
            </a:endParaRPr>
          </a:p>
        </p:txBody>
      </p:sp>
      <p:sp>
        <p:nvSpPr>
          <p:cNvPr id="2" name="5-Point Star 1"/>
          <p:cNvSpPr/>
          <p:nvPr/>
        </p:nvSpPr>
        <p:spPr>
          <a:xfrm>
            <a:off x="3019927" y="2975428"/>
            <a:ext cx="624114" cy="53702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086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19116"/>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Cardiomyopathy</a:t>
            </a:r>
            <a:endParaRPr lang="en-US" sz="2400" dirty="0">
              <a:solidFill>
                <a:prstClr val="white"/>
              </a:solidFill>
              <a:latin typeface="Rockwell" panose="02060603020205020403" pitchFamily="18" charset="0"/>
            </a:endParaRPr>
          </a:p>
        </p:txBody>
      </p:sp>
      <p:sp>
        <p:nvSpPr>
          <p:cNvPr id="5" name="TextBox 4"/>
          <p:cNvSpPr txBox="1"/>
          <p:nvPr/>
        </p:nvSpPr>
        <p:spPr>
          <a:xfrm>
            <a:off x="1" y="354842"/>
            <a:ext cx="2906972" cy="369332"/>
          </a:xfrm>
          <a:prstGeom prst="rect">
            <a:avLst/>
          </a:prstGeom>
          <a:solidFill>
            <a:srgbClr val="2969A3"/>
          </a:solidFill>
        </p:spPr>
        <p:txBody>
          <a:bodyPr wrap="square" rtlCol="0">
            <a:spAutoFit/>
          </a:bodyPr>
          <a:lstStyle/>
          <a:p>
            <a:r>
              <a:rPr lang="en-US" dirty="0" smtClean="0">
                <a:solidFill>
                  <a:prstClr val="white"/>
                </a:solidFill>
                <a:latin typeface="Rockwell" panose="02060603020205020403" pitchFamily="18" charset="0"/>
              </a:rPr>
              <a:t>CCRN: Cardiovascular</a:t>
            </a:r>
            <a:endParaRPr lang="en-US" dirty="0">
              <a:solidFill>
                <a:prstClr val="white"/>
              </a:solidFill>
              <a:latin typeface="Rockwell" panose="02060603020205020403" pitchFamily="18" charset="0"/>
            </a:endParaRPr>
          </a:p>
        </p:txBody>
      </p:sp>
      <p:pic>
        <p:nvPicPr>
          <p:cNvPr id="6" name="Picture 5"/>
          <p:cNvPicPr>
            <a:picLocks noChangeAspect="1"/>
          </p:cNvPicPr>
          <p:nvPr/>
        </p:nvPicPr>
        <p:blipFill>
          <a:blip r:embed="rId3"/>
          <a:stretch>
            <a:fillRect/>
          </a:stretch>
        </p:blipFill>
        <p:spPr>
          <a:xfrm>
            <a:off x="1194179" y="2399205"/>
            <a:ext cx="2112352" cy="2768344"/>
          </a:xfrm>
          <a:prstGeom prst="rect">
            <a:avLst/>
          </a:prstGeom>
        </p:spPr>
      </p:pic>
      <p:pic>
        <p:nvPicPr>
          <p:cNvPr id="7" name="Picture 6"/>
          <p:cNvPicPr>
            <a:picLocks noChangeAspect="1"/>
          </p:cNvPicPr>
          <p:nvPr/>
        </p:nvPicPr>
        <p:blipFill>
          <a:blip r:embed="rId4"/>
          <a:stretch>
            <a:fillRect/>
          </a:stretch>
        </p:blipFill>
        <p:spPr>
          <a:xfrm>
            <a:off x="9070300" y="2399205"/>
            <a:ext cx="2021693" cy="2686922"/>
          </a:xfrm>
          <a:prstGeom prst="rect">
            <a:avLst/>
          </a:prstGeom>
        </p:spPr>
      </p:pic>
      <p:sp>
        <p:nvSpPr>
          <p:cNvPr id="8" name="TextBox 7"/>
          <p:cNvSpPr txBox="1"/>
          <p:nvPr/>
        </p:nvSpPr>
        <p:spPr>
          <a:xfrm>
            <a:off x="3019927" y="1975723"/>
            <a:ext cx="5796525" cy="923330"/>
          </a:xfrm>
          <a:prstGeom prst="rect">
            <a:avLst/>
          </a:prstGeom>
          <a:solidFill>
            <a:srgbClr val="2969A3"/>
          </a:solidFill>
        </p:spPr>
        <p:txBody>
          <a:bodyPr wrap="square" rtlCol="0">
            <a:spAutoFit/>
          </a:bodyPr>
          <a:lstStyle/>
          <a:p>
            <a:pPr algn="ctr"/>
            <a:r>
              <a:rPr lang="en-US" dirty="0" smtClean="0">
                <a:solidFill>
                  <a:schemeClr val="bg1"/>
                </a:solidFill>
                <a:latin typeface="Rockwell" panose="02060603020205020403" pitchFamily="18" charset="0"/>
              </a:rPr>
              <a:t>Hypertrophic Cardiomyopathy (HCM)</a:t>
            </a:r>
          </a:p>
          <a:p>
            <a:pPr algn="ctr"/>
            <a:r>
              <a:rPr lang="en-US" dirty="0" smtClean="0">
                <a:solidFill>
                  <a:schemeClr val="bg1"/>
                </a:solidFill>
                <a:latin typeface="Rockwell" panose="02060603020205020403" pitchFamily="18" charset="0"/>
              </a:rPr>
              <a:t>Hypertrophic Obstructive Cardiomyopathy (HOCM)</a:t>
            </a:r>
          </a:p>
          <a:p>
            <a:pPr algn="ctr"/>
            <a:r>
              <a:rPr lang="en-US" dirty="0" smtClean="0">
                <a:solidFill>
                  <a:schemeClr val="bg1"/>
                </a:solidFill>
                <a:latin typeface="Rockwell" panose="02060603020205020403" pitchFamily="18" charset="0"/>
              </a:rPr>
              <a:t>Idiopathic Hypertrophic Subaortic Stenosis (IHSS)</a:t>
            </a:r>
            <a:endParaRPr lang="en-US" dirty="0">
              <a:solidFill>
                <a:schemeClr val="bg1"/>
              </a:solidFill>
              <a:latin typeface="Rockwell" panose="02060603020205020403" pitchFamily="18" charset="0"/>
            </a:endParaRPr>
          </a:p>
        </p:txBody>
      </p:sp>
      <p:sp>
        <p:nvSpPr>
          <p:cNvPr id="9" name="TextBox 8"/>
          <p:cNvSpPr txBox="1"/>
          <p:nvPr/>
        </p:nvSpPr>
        <p:spPr>
          <a:xfrm>
            <a:off x="3072632" y="3293995"/>
            <a:ext cx="5977720" cy="2031325"/>
          </a:xfrm>
          <a:prstGeom prst="rect">
            <a:avLst/>
          </a:prstGeom>
          <a:noFill/>
        </p:spPr>
        <p:txBody>
          <a:bodyPr wrap="square" rtlCol="0">
            <a:spAutoFit/>
          </a:bodyPr>
          <a:lstStyle/>
          <a:p>
            <a:pPr marL="285750" indent="-285750" algn="ctr">
              <a:buFont typeface="Arial" panose="020B0604020202020204" pitchFamily="34" charset="0"/>
              <a:buChar char="•"/>
            </a:pPr>
            <a:r>
              <a:rPr lang="en-US" dirty="0" smtClean="0">
                <a:latin typeface="Rockwell" panose="02060603020205020403" pitchFamily="18" charset="0"/>
              </a:rPr>
              <a:t>Increased thickening of heart muscle and septum, inwardly at the expense of the left ventricular chamber</a:t>
            </a:r>
          </a:p>
          <a:p>
            <a:pPr marL="285750" indent="-285750">
              <a:buFont typeface="Arial" panose="020B0604020202020204" pitchFamily="34" charset="0"/>
              <a:buChar char="•"/>
            </a:pPr>
            <a:endParaRPr lang="en-US" dirty="0">
              <a:latin typeface="Rockwell" panose="02060603020205020403" pitchFamily="18" charset="0"/>
            </a:endParaRPr>
          </a:p>
          <a:p>
            <a:pPr marL="285750" indent="-285750">
              <a:buFont typeface="Arial" panose="020B0604020202020204" pitchFamily="34" charset="0"/>
              <a:buChar char="•"/>
            </a:pPr>
            <a:r>
              <a:rPr lang="en-US" dirty="0" smtClean="0">
                <a:latin typeface="Rockwell" panose="02060603020205020403" pitchFamily="18" charset="0"/>
              </a:rPr>
              <a:t>Ventricle becomes rigid and stiff, restricting filling </a:t>
            </a:r>
            <a:endParaRPr lang="en-US" dirty="0">
              <a:latin typeface="Rockwell" panose="02060603020205020403" pitchFamily="18" charset="0"/>
            </a:endParaRPr>
          </a:p>
          <a:p>
            <a:pPr marL="285750" indent="-285750">
              <a:buFont typeface="Arial" panose="020B0604020202020204" pitchFamily="34" charset="0"/>
              <a:buChar char="•"/>
            </a:pPr>
            <a:endParaRPr lang="en-US" dirty="0" smtClean="0">
              <a:latin typeface="Rockwell" panose="02060603020205020403" pitchFamily="18" charset="0"/>
            </a:endParaRPr>
          </a:p>
          <a:p>
            <a:pPr marL="285750" indent="-285750">
              <a:buFont typeface="Arial" panose="020B0604020202020204" pitchFamily="34" charset="0"/>
              <a:buChar char="•"/>
            </a:pPr>
            <a:r>
              <a:rPr lang="en-US" dirty="0">
                <a:latin typeface="Rockwell" panose="02060603020205020403" pitchFamily="18" charset="0"/>
              </a:rPr>
              <a:t>S</a:t>
            </a:r>
            <a:r>
              <a:rPr lang="en-US" dirty="0" smtClean="0">
                <a:latin typeface="Rockwell" panose="02060603020205020403" pitchFamily="18" charset="0"/>
              </a:rPr>
              <a:t>toke Volume &amp; Cardiac Output decreases</a:t>
            </a:r>
            <a:endParaRPr lang="en-US" dirty="0">
              <a:latin typeface="Rockwell" panose="02060603020205020403" pitchFamily="18" charset="0"/>
            </a:endParaRPr>
          </a:p>
        </p:txBody>
      </p:sp>
      <p:sp>
        <p:nvSpPr>
          <p:cNvPr id="10" name="Oval 9"/>
          <p:cNvSpPr/>
          <p:nvPr/>
        </p:nvSpPr>
        <p:spPr>
          <a:xfrm>
            <a:off x="6733723" y="5404631"/>
            <a:ext cx="3794078" cy="13620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stretch>
            <a:fillRect/>
          </a:stretch>
        </p:blipFill>
        <p:spPr>
          <a:xfrm>
            <a:off x="1404414" y="5404631"/>
            <a:ext cx="3804234" cy="1371719"/>
          </a:xfrm>
          <a:prstGeom prst="rect">
            <a:avLst/>
          </a:prstGeom>
        </p:spPr>
      </p:pic>
      <p:sp>
        <p:nvSpPr>
          <p:cNvPr id="13" name="TextBox 12"/>
          <p:cNvSpPr txBox="1"/>
          <p:nvPr/>
        </p:nvSpPr>
        <p:spPr>
          <a:xfrm>
            <a:off x="1787857" y="5562491"/>
            <a:ext cx="3057098" cy="923330"/>
          </a:xfrm>
          <a:prstGeom prst="rect">
            <a:avLst/>
          </a:prstGeom>
          <a:noFill/>
        </p:spPr>
        <p:txBody>
          <a:bodyPr wrap="square" rtlCol="0">
            <a:spAutoFit/>
          </a:bodyPr>
          <a:lstStyle/>
          <a:p>
            <a:pPr algn="ctr"/>
            <a:r>
              <a:rPr lang="en-US" dirty="0" smtClean="0">
                <a:latin typeface="Rockwell" panose="02060603020205020403" pitchFamily="18" charset="0"/>
              </a:rPr>
              <a:t>Beta-Blockers</a:t>
            </a:r>
          </a:p>
          <a:p>
            <a:pPr algn="ctr"/>
            <a:r>
              <a:rPr lang="en-US" dirty="0" smtClean="0">
                <a:latin typeface="Rockwell" panose="02060603020205020403" pitchFamily="18" charset="0"/>
              </a:rPr>
              <a:t>&amp;</a:t>
            </a:r>
          </a:p>
          <a:p>
            <a:pPr algn="ctr"/>
            <a:r>
              <a:rPr lang="en-US" dirty="0" smtClean="0">
                <a:latin typeface="Rockwell" panose="02060603020205020403" pitchFamily="18" charset="0"/>
              </a:rPr>
              <a:t>Calcium Channel Blockers</a:t>
            </a:r>
            <a:endParaRPr lang="en-US" dirty="0">
              <a:latin typeface="Rockwell" panose="02060603020205020403" pitchFamily="18" charset="0"/>
            </a:endParaRPr>
          </a:p>
        </p:txBody>
      </p:sp>
      <p:sp>
        <p:nvSpPr>
          <p:cNvPr id="14" name="TextBox 13"/>
          <p:cNvSpPr txBox="1"/>
          <p:nvPr/>
        </p:nvSpPr>
        <p:spPr>
          <a:xfrm>
            <a:off x="7228763" y="5522574"/>
            <a:ext cx="2825086" cy="1200329"/>
          </a:xfrm>
          <a:prstGeom prst="rect">
            <a:avLst/>
          </a:prstGeom>
          <a:noFill/>
        </p:spPr>
        <p:txBody>
          <a:bodyPr wrap="square" rtlCol="0">
            <a:spAutoFit/>
          </a:bodyPr>
          <a:lstStyle/>
          <a:p>
            <a:pPr algn="ctr"/>
            <a:r>
              <a:rPr lang="en-US" dirty="0" smtClean="0">
                <a:latin typeface="Rockwell" panose="02060603020205020403" pitchFamily="18" charset="0"/>
              </a:rPr>
              <a:t>CONTRAINDICATED:</a:t>
            </a:r>
          </a:p>
          <a:p>
            <a:pPr algn="ctr"/>
            <a:r>
              <a:rPr lang="en-US" dirty="0" smtClean="0">
                <a:latin typeface="Rockwell" panose="02060603020205020403" pitchFamily="18" charset="0"/>
              </a:rPr>
              <a:t>Digoxin, Nitrates, Dopamine, Isuprel, Morphine</a:t>
            </a:r>
            <a:endParaRPr lang="en-US" dirty="0">
              <a:latin typeface="Rockwell" panose="02060603020205020403" pitchFamily="18" charset="0"/>
            </a:endParaRPr>
          </a:p>
        </p:txBody>
      </p:sp>
    </p:spTree>
    <p:extLst>
      <p:ext uri="{BB962C8B-B14F-4D97-AF65-F5344CB8AC3E}">
        <p14:creationId xmlns:p14="http://schemas.microsoft.com/office/powerpoint/2010/main" val="201425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19116"/>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Valvular Disease: Murmurs</a:t>
            </a:r>
            <a:endParaRPr lang="en-US" sz="2400" dirty="0">
              <a:solidFill>
                <a:prstClr val="white"/>
              </a:solidFill>
              <a:latin typeface="Rockwell" panose="02060603020205020403" pitchFamily="18" charset="0"/>
            </a:endParaRPr>
          </a:p>
        </p:txBody>
      </p:sp>
      <p:sp>
        <p:nvSpPr>
          <p:cNvPr id="5" name="TextBox 4"/>
          <p:cNvSpPr txBox="1"/>
          <p:nvPr/>
        </p:nvSpPr>
        <p:spPr>
          <a:xfrm>
            <a:off x="1" y="354842"/>
            <a:ext cx="2906972" cy="369332"/>
          </a:xfrm>
          <a:prstGeom prst="rect">
            <a:avLst/>
          </a:prstGeom>
          <a:solidFill>
            <a:srgbClr val="2969A3"/>
          </a:solidFill>
        </p:spPr>
        <p:txBody>
          <a:bodyPr wrap="square" rtlCol="0">
            <a:spAutoFit/>
          </a:bodyPr>
          <a:lstStyle/>
          <a:p>
            <a:r>
              <a:rPr lang="en-US" dirty="0" smtClean="0">
                <a:solidFill>
                  <a:prstClr val="white"/>
                </a:solidFill>
                <a:latin typeface="Rockwell" panose="02060603020205020403" pitchFamily="18" charset="0"/>
              </a:rPr>
              <a:t>CCRN: Cardiovascular</a:t>
            </a:r>
            <a:endParaRPr lang="en-US" dirty="0">
              <a:solidFill>
                <a:prstClr val="white"/>
              </a:solidFill>
              <a:latin typeface="Rockwell" panose="02060603020205020403" pitchFamily="18" charset="0"/>
            </a:endParaRPr>
          </a:p>
        </p:txBody>
      </p:sp>
      <p:pic>
        <p:nvPicPr>
          <p:cNvPr id="4" name="Picture 3"/>
          <p:cNvPicPr>
            <a:picLocks noChangeAspect="1"/>
          </p:cNvPicPr>
          <p:nvPr/>
        </p:nvPicPr>
        <p:blipFill>
          <a:blip r:embed="rId3"/>
          <a:stretch>
            <a:fillRect/>
          </a:stretch>
        </p:blipFill>
        <p:spPr>
          <a:xfrm>
            <a:off x="773373" y="1975723"/>
            <a:ext cx="5322627" cy="3991970"/>
          </a:xfrm>
          <a:prstGeom prst="rect">
            <a:avLst/>
          </a:prstGeom>
        </p:spPr>
      </p:pic>
      <p:sp>
        <p:nvSpPr>
          <p:cNvPr id="6" name="TextBox 5"/>
          <p:cNvSpPr txBox="1"/>
          <p:nvPr/>
        </p:nvSpPr>
        <p:spPr>
          <a:xfrm>
            <a:off x="6346208" y="1975723"/>
            <a:ext cx="4831307" cy="2893100"/>
          </a:xfrm>
          <a:prstGeom prst="rect">
            <a:avLst/>
          </a:prstGeom>
          <a:solidFill>
            <a:srgbClr val="2969A3"/>
          </a:solidFill>
        </p:spPr>
        <p:txBody>
          <a:bodyPr wrap="square" rtlCol="0">
            <a:spAutoFit/>
          </a:bodyPr>
          <a:lstStyle/>
          <a:p>
            <a:pPr algn="ctr"/>
            <a:endParaRPr lang="en-US" dirty="0" smtClean="0">
              <a:solidFill>
                <a:schemeClr val="bg1"/>
              </a:solidFill>
              <a:latin typeface="Rockwell" panose="02060603020205020403" pitchFamily="18" charset="0"/>
            </a:endParaRPr>
          </a:p>
          <a:p>
            <a:pPr algn="ctr"/>
            <a:r>
              <a:rPr lang="en-US" sz="2000" dirty="0" smtClean="0">
                <a:solidFill>
                  <a:schemeClr val="bg1"/>
                </a:solidFill>
                <a:latin typeface="Rockwell" panose="02060603020205020403" pitchFamily="18" charset="0"/>
              </a:rPr>
              <a:t>Two Common Causes of Murmurs</a:t>
            </a:r>
          </a:p>
          <a:p>
            <a:pPr marL="285750" indent="-285750">
              <a:buFont typeface="Arial" panose="020B0604020202020204" pitchFamily="34" charset="0"/>
              <a:buChar char="•"/>
            </a:pPr>
            <a:endParaRPr lang="en-US" dirty="0">
              <a:solidFill>
                <a:schemeClr val="bg1"/>
              </a:solidFill>
              <a:latin typeface="Rockwell" panose="02060603020205020403" pitchFamily="18" charset="0"/>
            </a:endParaRPr>
          </a:p>
          <a:p>
            <a:pPr marL="285750" indent="-285750">
              <a:buFont typeface="Arial" panose="020B0604020202020204" pitchFamily="34" charset="0"/>
              <a:buChar char="•"/>
            </a:pPr>
            <a:r>
              <a:rPr lang="en-US" dirty="0" smtClean="0">
                <a:solidFill>
                  <a:schemeClr val="bg1"/>
                </a:solidFill>
                <a:latin typeface="Rockwell" panose="02060603020205020403" pitchFamily="18" charset="0"/>
              </a:rPr>
              <a:t>FORWARD flow of blood through stiff stenotic OPEN valves</a:t>
            </a:r>
          </a:p>
          <a:p>
            <a:pPr marL="285750" indent="-285750">
              <a:buFont typeface="Arial" panose="020B0604020202020204" pitchFamily="34" charset="0"/>
              <a:buChar char="•"/>
            </a:pPr>
            <a:endParaRPr lang="en-US" dirty="0">
              <a:solidFill>
                <a:schemeClr val="bg1"/>
              </a:solidFill>
              <a:latin typeface="Rockwell" panose="02060603020205020403" pitchFamily="18" charset="0"/>
            </a:endParaRPr>
          </a:p>
          <a:p>
            <a:pPr marL="285750" indent="-285750">
              <a:buFont typeface="Arial" panose="020B0604020202020204" pitchFamily="34" charset="0"/>
              <a:buChar char="•"/>
            </a:pPr>
            <a:r>
              <a:rPr lang="en-US" dirty="0" smtClean="0">
                <a:solidFill>
                  <a:schemeClr val="bg1"/>
                </a:solidFill>
                <a:latin typeface="Rockwell" panose="02060603020205020403" pitchFamily="18" charset="0"/>
              </a:rPr>
              <a:t>BACKWARD flow of blood through incompletely CLOSED valves</a:t>
            </a:r>
          </a:p>
          <a:p>
            <a:pPr marL="285750" indent="-285750">
              <a:buFont typeface="Arial" panose="020B0604020202020204" pitchFamily="34" charset="0"/>
              <a:buChar char="•"/>
            </a:pPr>
            <a:endParaRPr lang="en-US" dirty="0">
              <a:solidFill>
                <a:schemeClr val="bg1"/>
              </a:solidFill>
              <a:latin typeface="Rockwell" panose="02060603020205020403" pitchFamily="18" charset="0"/>
            </a:endParaRPr>
          </a:p>
          <a:p>
            <a:pPr marL="285750" indent="-285750">
              <a:buFont typeface="Arial" panose="020B0604020202020204" pitchFamily="34" charset="0"/>
              <a:buChar char="•"/>
            </a:pPr>
            <a:endParaRPr lang="en-US" dirty="0">
              <a:solidFill>
                <a:schemeClr val="bg1"/>
              </a:solidFill>
              <a:latin typeface="Rockwell" panose="02060603020205020403" pitchFamily="18" charset="0"/>
            </a:endParaRPr>
          </a:p>
        </p:txBody>
      </p:sp>
    </p:spTree>
    <p:extLst>
      <p:ext uri="{BB962C8B-B14F-4D97-AF65-F5344CB8AC3E}">
        <p14:creationId xmlns:p14="http://schemas.microsoft.com/office/powerpoint/2010/main" val="163542753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9068151" y="4968536"/>
            <a:ext cx="2530059" cy="1798476"/>
          </a:xfrm>
          <a:prstGeom prst="rect">
            <a:avLst/>
          </a:prstGeom>
        </p:spPr>
      </p:pic>
      <p:pic>
        <p:nvPicPr>
          <p:cNvPr id="7" name="Picture 6"/>
          <p:cNvPicPr>
            <a:picLocks noChangeAspect="1"/>
          </p:cNvPicPr>
          <p:nvPr/>
        </p:nvPicPr>
        <p:blipFill>
          <a:blip r:embed="rId4"/>
          <a:stretch>
            <a:fillRect/>
          </a:stretch>
        </p:blipFill>
        <p:spPr>
          <a:xfrm>
            <a:off x="8168038" y="3099779"/>
            <a:ext cx="1800225" cy="2543175"/>
          </a:xfrm>
          <a:prstGeom prst="rect">
            <a:avLst/>
          </a:prstGeom>
        </p:spPr>
      </p:pic>
      <p:sp>
        <p:nvSpPr>
          <p:cNvPr id="3" name="TextBox 2"/>
          <p:cNvSpPr txBox="1"/>
          <p:nvPr/>
        </p:nvSpPr>
        <p:spPr>
          <a:xfrm>
            <a:off x="0" y="1119116"/>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Valvular Disease: Murmurs</a:t>
            </a:r>
            <a:endParaRPr lang="en-US" sz="2400" dirty="0">
              <a:solidFill>
                <a:prstClr val="white"/>
              </a:solidFill>
              <a:latin typeface="Rockwell" panose="02060603020205020403" pitchFamily="18" charset="0"/>
            </a:endParaRPr>
          </a:p>
        </p:txBody>
      </p:sp>
      <p:sp>
        <p:nvSpPr>
          <p:cNvPr id="5" name="TextBox 4"/>
          <p:cNvSpPr txBox="1"/>
          <p:nvPr/>
        </p:nvSpPr>
        <p:spPr>
          <a:xfrm>
            <a:off x="1" y="354842"/>
            <a:ext cx="2906972" cy="369332"/>
          </a:xfrm>
          <a:prstGeom prst="rect">
            <a:avLst/>
          </a:prstGeom>
          <a:solidFill>
            <a:srgbClr val="2969A3"/>
          </a:solidFill>
        </p:spPr>
        <p:txBody>
          <a:bodyPr wrap="square" rtlCol="0">
            <a:spAutoFit/>
          </a:bodyPr>
          <a:lstStyle/>
          <a:p>
            <a:r>
              <a:rPr lang="en-US" dirty="0" smtClean="0">
                <a:solidFill>
                  <a:prstClr val="white"/>
                </a:solidFill>
                <a:latin typeface="Rockwell" panose="02060603020205020403" pitchFamily="18" charset="0"/>
              </a:rPr>
              <a:t>CCRN: Cardiovascular</a:t>
            </a:r>
            <a:endParaRPr lang="en-US" dirty="0">
              <a:solidFill>
                <a:prstClr val="white"/>
              </a:solidFill>
              <a:latin typeface="Rockwell" panose="02060603020205020403" pitchFamily="18" charset="0"/>
            </a:endParaRPr>
          </a:p>
        </p:txBody>
      </p:sp>
      <p:pic>
        <p:nvPicPr>
          <p:cNvPr id="2" name="Picture 1"/>
          <p:cNvPicPr>
            <a:picLocks noChangeAspect="1"/>
          </p:cNvPicPr>
          <p:nvPr/>
        </p:nvPicPr>
        <p:blipFill>
          <a:blip r:embed="rId5"/>
          <a:stretch>
            <a:fillRect/>
          </a:stretch>
        </p:blipFill>
        <p:spPr>
          <a:xfrm>
            <a:off x="503817" y="1975723"/>
            <a:ext cx="4806309" cy="4791289"/>
          </a:xfrm>
          <a:prstGeom prst="rect">
            <a:avLst/>
          </a:prstGeom>
        </p:spPr>
      </p:pic>
      <p:sp>
        <p:nvSpPr>
          <p:cNvPr id="4" name="TextBox 3"/>
          <p:cNvSpPr txBox="1"/>
          <p:nvPr/>
        </p:nvSpPr>
        <p:spPr>
          <a:xfrm>
            <a:off x="-122831" y="1958873"/>
            <a:ext cx="6059607" cy="523220"/>
          </a:xfrm>
          <a:prstGeom prst="rect">
            <a:avLst/>
          </a:prstGeom>
          <a:noFill/>
        </p:spPr>
        <p:txBody>
          <a:bodyPr wrap="square" rtlCol="0">
            <a:spAutoFit/>
          </a:bodyPr>
          <a:lstStyle/>
          <a:p>
            <a:pPr algn="ctr"/>
            <a:r>
              <a:rPr lang="en-US" sz="2800" dirty="0" smtClean="0">
                <a:latin typeface="Rockwell" panose="02060603020205020403" pitchFamily="18" charset="0"/>
              </a:rPr>
              <a:t>LOCATION, LOCATION, LOCATION</a:t>
            </a:r>
            <a:endParaRPr lang="en-US" sz="2800" dirty="0">
              <a:latin typeface="Rockwell" panose="02060603020205020403" pitchFamily="18" charset="0"/>
            </a:endParaRPr>
          </a:p>
        </p:txBody>
      </p:sp>
      <p:pic>
        <p:nvPicPr>
          <p:cNvPr id="6" name="Picture 5"/>
          <p:cNvPicPr>
            <a:picLocks noChangeAspect="1"/>
          </p:cNvPicPr>
          <p:nvPr/>
        </p:nvPicPr>
        <p:blipFill>
          <a:blip r:embed="rId6"/>
          <a:stretch>
            <a:fillRect/>
          </a:stretch>
        </p:blipFill>
        <p:spPr>
          <a:xfrm>
            <a:off x="6136941" y="1710021"/>
            <a:ext cx="2533650" cy="1800225"/>
          </a:xfrm>
          <a:prstGeom prst="rect">
            <a:avLst/>
          </a:prstGeom>
        </p:spPr>
      </p:pic>
      <p:sp>
        <p:nvSpPr>
          <p:cNvPr id="9" name="TextBox 8"/>
          <p:cNvSpPr txBox="1"/>
          <p:nvPr/>
        </p:nvSpPr>
        <p:spPr>
          <a:xfrm>
            <a:off x="9068151" y="2482093"/>
            <a:ext cx="2778105" cy="1200329"/>
          </a:xfrm>
          <a:prstGeom prst="rect">
            <a:avLst/>
          </a:prstGeom>
          <a:noFill/>
        </p:spPr>
        <p:txBody>
          <a:bodyPr wrap="square" rtlCol="0">
            <a:spAutoFit/>
          </a:bodyPr>
          <a:lstStyle/>
          <a:p>
            <a:pPr algn="ctr"/>
            <a:r>
              <a:rPr lang="en-US" sz="2400" dirty="0" smtClean="0">
                <a:latin typeface="Rockwell" panose="02060603020205020403" pitchFamily="18" charset="0"/>
              </a:rPr>
              <a:t>Diastolic Murmur</a:t>
            </a:r>
          </a:p>
          <a:p>
            <a:pPr algn="ctr"/>
            <a:r>
              <a:rPr lang="en-US" sz="2400" dirty="0" smtClean="0">
                <a:latin typeface="Rockwell" panose="02060603020205020403" pitchFamily="18" charset="0"/>
              </a:rPr>
              <a:t>S1 S2 MMMMMMMM</a:t>
            </a:r>
          </a:p>
        </p:txBody>
      </p:sp>
      <p:sp>
        <p:nvSpPr>
          <p:cNvPr id="10" name="TextBox 9"/>
          <p:cNvSpPr txBox="1"/>
          <p:nvPr/>
        </p:nvSpPr>
        <p:spPr>
          <a:xfrm>
            <a:off x="6264322" y="4371366"/>
            <a:ext cx="2647666" cy="1569660"/>
          </a:xfrm>
          <a:prstGeom prst="rect">
            <a:avLst/>
          </a:prstGeom>
          <a:noFill/>
        </p:spPr>
        <p:txBody>
          <a:bodyPr wrap="square" rtlCol="0">
            <a:spAutoFit/>
          </a:bodyPr>
          <a:lstStyle/>
          <a:p>
            <a:pPr algn="ctr"/>
            <a:r>
              <a:rPr lang="en-US" sz="2400" dirty="0" smtClean="0">
                <a:latin typeface="Rockwell" panose="02060603020205020403" pitchFamily="18" charset="0"/>
              </a:rPr>
              <a:t>Systolic Murmur</a:t>
            </a:r>
          </a:p>
          <a:p>
            <a:pPr algn="ctr"/>
            <a:r>
              <a:rPr lang="en-US" sz="2400" dirty="0" smtClean="0">
                <a:latin typeface="Rockwell" panose="02060603020205020403" pitchFamily="18" charset="0"/>
              </a:rPr>
              <a:t>S1 MMMMMMMM S2</a:t>
            </a:r>
            <a:endParaRPr lang="en-US" sz="2400" dirty="0">
              <a:latin typeface="Rockwell" panose="02060603020205020403" pitchFamily="18" charset="0"/>
            </a:endParaRPr>
          </a:p>
        </p:txBody>
      </p:sp>
    </p:spTree>
    <p:extLst>
      <p:ext uri="{BB962C8B-B14F-4D97-AF65-F5344CB8AC3E}">
        <p14:creationId xmlns:p14="http://schemas.microsoft.com/office/powerpoint/2010/main" val="128529083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19116"/>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Valvular Disease: Murmurs</a:t>
            </a:r>
            <a:endParaRPr lang="en-US" sz="2400" dirty="0">
              <a:solidFill>
                <a:prstClr val="white"/>
              </a:solidFill>
              <a:latin typeface="Rockwell" panose="02060603020205020403" pitchFamily="18" charset="0"/>
            </a:endParaRPr>
          </a:p>
        </p:txBody>
      </p:sp>
      <p:sp>
        <p:nvSpPr>
          <p:cNvPr id="5" name="TextBox 4"/>
          <p:cNvSpPr txBox="1"/>
          <p:nvPr/>
        </p:nvSpPr>
        <p:spPr>
          <a:xfrm>
            <a:off x="1" y="354842"/>
            <a:ext cx="2906972" cy="369332"/>
          </a:xfrm>
          <a:prstGeom prst="rect">
            <a:avLst/>
          </a:prstGeom>
          <a:solidFill>
            <a:srgbClr val="2969A3"/>
          </a:solidFill>
        </p:spPr>
        <p:txBody>
          <a:bodyPr wrap="square" rtlCol="0">
            <a:spAutoFit/>
          </a:bodyPr>
          <a:lstStyle/>
          <a:p>
            <a:r>
              <a:rPr lang="en-US" dirty="0" smtClean="0">
                <a:solidFill>
                  <a:prstClr val="white"/>
                </a:solidFill>
                <a:latin typeface="Rockwell" panose="02060603020205020403" pitchFamily="18" charset="0"/>
              </a:rPr>
              <a:t>CCRN: Cardiovascular</a:t>
            </a:r>
            <a:endParaRPr lang="en-US" dirty="0">
              <a:solidFill>
                <a:prstClr val="white"/>
              </a:solidFill>
              <a:latin typeface="Rockwell" panose="02060603020205020403" pitchFamily="18" charset="0"/>
            </a:endParaRPr>
          </a:p>
        </p:txBody>
      </p:sp>
      <p:sp>
        <p:nvSpPr>
          <p:cNvPr id="4" name="TextBox 3"/>
          <p:cNvSpPr txBox="1"/>
          <p:nvPr/>
        </p:nvSpPr>
        <p:spPr>
          <a:xfrm>
            <a:off x="3127612" y="1828801"/>
            <a:ext cx="5936776" cy="769441"/>
          </a:xfrm>
          <a:prstGeom prst="rect">
            <a:avLst/>
          </a:prstGeom>
          <a:solidFill>
            <a:srgbClr val="2969A3"/>
          </a:solidFill>
        </p:spPr>
        <p:txBody>
          <a:bodyPr wrap="square" rtlCol="0">
            <a:spAutoFit/>
          </a:bodyPr>
          <a:lstStyle/>
          <a:p>
            <a:pPr algn="ctr"/>
            <a:r>
              <a:rPr lang="en-US" sz="2400" dirty="0" smtClean="0">
                <a:latin typeface="Rockwell" panose="02060603020205020403" pitchFamily="18" charset="0"/>
              </a:rPr>
              <a:t>DIASTOLIC MURMUR</a:t>
            </a:r>
          </a:p>
          <a:p>
            <a:pPr algn="ctr"/>
            <a:r>
              <a:rPr lang="en-US" sz="2000" dirty="0" smtClean="0">
                <a:latin typeface="Rockwell" panose="02060603020205020403" pitchFamily="18" charset="0"/>
              </a:rPr>
              <a:t>Mitral Stenosis</a:t>
            </a:r>
          </a:p>
        </p:txBody>
      </p:sp>
      <p:sp>
        <p:nvSpPr>
          <p:cNvPr id="6" name="TextBox 5"/>
          <p:cNvSpPr txBox="1"/>
          <p:nvPr/>
        </p:nvSpPr>
        <p:spPr>
          <a:xfrm>
            <a:off x="1091821" y="2661596"/>
            <a:ext cx="10208526" cy="369332"/>
          </a:xfrm>
          <a:prstGeom prst="rect">
            <a:avLst/>
          </a:prstGeom>
          <a:noFill/>
        </p:spPr>
        <p:txBody>
          <a:bodyPr wrap="square" rtlCol="0">
            <a:spAutoFit/>
          </a:bodyPr>
          <a:lstStyle/>
          <a:p>
            <a:r>
              <a:rPr lang="en-US" dirty="0" smtClean="0">
                <a:latin typeface="Rockwell" panose="02060603020205020403" pitchFamily="18" charset="0"/>
              </a:rPr>
              <a:t>Low pitched, crescendo, rumbling noise heard at apex that will increase in left lateral position.</a:t>
            </a:r>
            <a:endParaRPr lang="en-US" dirty="0">
              <a:latin typeface="Rockwell" panose="02060603020205020403" pitchFamily="18" charset="0"/>
            </a:endParaRPr>
          </a:p>
        </p:txBody>
      </p:sp>
      <p:sp>
        <p:nvSpPr>
          <p:cNvPr id="7" name="TextBox 6"/>
          <p:cNvSpPr txBox="1"/>
          <p:nvPr/>
        </p:nvSpPr>
        <p:spPr>
          <a:xfrm>
            <a:off x="2579426" y="6018662"/>
            <a:ext cx="9503391" cy="523220"/>
          </a:xfrm>
          <a:prstGeom prst="rect">
            <a:avLst/>
          </a:prstGeom>
          <a:noFill/>
        </p:spPr>
        <p:txBody>
          <a:bodyPr wrap="square" rtlCol="0">
            <a:spAutoFit/>
          </a:bodyPr>
          <a:lstStyle/>
          <a:p>
            <a:r>
              <a:rPr lang="en-US" sz="2800" dirty="0" smtClean="0">
                <a:latin typeface="Rockwell" panose="02060603020205020403" pitchFamily="18" charset="0"/>
              </a:rPr>
              <a:t>Causes include calcification of leaflets</a:t>
            </a:r>
            <a:endParaRPr lang="en-US" sz="2800" dirty="0">
              <a:latin typeface="Rockwell" panose="02060603020205020403" pitchFamily="18" charset="0"/>
            </a:endParaRPr>
          </a:p>
        </p:txBody>
      </p:sp>
      <p:pic>
        <p:nvPicPr>
          <p:cNvPr id="8" name="m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117911" y="3269624"/>
            <a:ext cx="2156346" cy="2156346"/>
          </a:xfrm>
          <a:prstGeom prst="rect">
            <a:avLst/>
          </a:prstGeom>
        </p:spPr>
      </p:pic>
    </p:spTree>
    <p:extLst>
      <p:ext uri="{BB962C8B-B14F-4D97-AF65-F5344CB8AC3E}">
        <p14:creationId xmlns:p14="http://schemas.microsoft.com/office/powerpoint/2010/main" val="1395115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848"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19116"/>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Valvular Disease: Murmurs</a:t>
            </a:r>
            <a:endParaRPr lang="en-US" sz="2400" dirty="0">
              <a:solidFill>
                <a:prstClr val="white"/>
              </a:solidFill>
              <a:latin typeface="Rockwell" panose="02060603020205020403" pitchFamily="18" charset="0"/>
            </a:endParaRPr>
          </a:p>
        </p:txBody>
      </p:sp>
      <p:sp>
        <p:nvSpPr>
          <p:cNvPr id="5" name="TextBox 4"/>
          <p:cNvSpPr txBox="1"/>
          <p:nvPr/>
        </p:nvSpPr>
        <p:spPr>
          <a:xfrm>
            <a:off x="1" y="354842"/>
            <a:ext cx="2906972" cy="369332"/>
          </a:xfrm>
          <a:prstGeom prst="rect">
            <a:avLst/>
          </a:prstGeom>
          <a:solidFill>
            <a:srgbClr val="2969A3"/>
          </a:solidFill>
        </p:spPr>
        <p:txBody>
          <a:bodyPr wrap="square" rtlCol="0">
            <a:spAutoFit/>
          </a:bodyPr>
          <a:lstStyle/>
          <a:p>
            <a:r>
              <a:rPr lang="en-US" dirty="0" smtClean="0">
                <a:solidFill>
                  <a:prstClr val="white"/>
                </a:solidFill>
                <a:latin typeface="Rockwell" panose="02060603020205020403" pitchFamily="18" charset="0"/>
              </a:rPr>
              <a:t>CCRN: Cardiovascular</a:t>
            </a:r>
            <a:endParaRPr lang="en-US" dirty="0">
              <a:solidFill>
                <a:prstClr val="white"/>
              </a:solidFill>
              <a:latin typeface="Rockwell" panose="02060603020205020403" pitchFamily="18" charset="0"/>
            </a:endParaRPr>
          </a:p>
        </p:txBody>
      </p:sp>
      <p:sp>
        <p:nvSpPr>
          <p:cNvPr id="4" name="TextBox 3"/>
          <p:cNvSpPr txBox="1"/>
          <p:nvPr/>
        </p:nvSpPr>
        <p:spPr>
          <a:xfrm>
            <a:off x="3439236" y="1856096"/>
            <a:ext cx="5404513" cy="769441"/>
          </a:xfrm>
          <a:prstGeom prst="rect">
            <a:avLst/>
          </a:prstGeom>
          <a:solidFill>
            <a:srgbClr val="2969A3"/>
          </a:solidFill>
        </p:spPr>
        <p:txBody>
          <a:bodyPr wrap="square" rtlCol="0">
            <a:spAutoFit/>
          </a:bodyPr>
          <a:lstStyle/>
          <a:p>
            <a:pPr algn="ctr"/>
            <a:r>
              <a:rPr lang="en-US" sz="2400" dirty="0" smtClean="0">
                <a:latin typeface="Rockwell" panose="02060603020205020403" pitchFamily="18" charset="0"/>
              </a:rPr>
              <a:t>DIASTOLIC MURMUR</a:t>
            </a:r>
          </a:p>
          <a:p>
            <a:pPr algn="ctr"/>
            <a:r>
              <a:rPr lang="en-US" sz="2000" dirty="0" smtClean="0">
                <a:latin typeface="Rockwell" panose="02060603020205020403" pitchFamily="18" charset="0"/>
              </a:rPr>
              <a:t>Aortic Insufficiency </a:t>
            </a:r>
            <a:endParaRPr lang="en-US" sz="2000" dirty="0">
              <a:latin typeface="Rockwell" panose="02060603020205020403" pitchFamily="18" charset="0"/>
            </a:endParaRPr>
          </a:p>
        </p:txBody>
      </p:sp>
      <p:sp>
        <p:nvSpPr>
          <p:cNvPr id="6" name="TextBox 5"/>
          <p:cNvSpPr txBox="1"/>
          <p:nvPr/>
        </p:nvSpPr>
        <p:spPr>
          <a:xfrm>
            <a:off x="357116" y="2716186"/>
            <a:ext cx="11477767" cy="369332"/>
          </a:xfrm>
          <a:prstGeom prst="rect">
            <a:avLst/>
          </a:prstGeom>
          <a:noFill/>
        </p:spPr>
        <p:txBody>
          <a:bodyPr wrap="square" rtlCol="0">
            <a:spAutoFit/>
          </a:bodyPr>
          <a:lstStyle/>
          <a:p>
            <a:pPr algn="ctr"/>
            <a:r>
              <a:rPr lang="en-US" dirty="0" smtClean="0">
                <a:latin typeface="Rockwell" panose="02060603020205020403" pitchFamily="18" charset="0"/>
              </a:rPr>
              <a:t>High pitched, decrescendo, blowing noise heart at 2</a:t>
            </a:r>
            <a:r>
              <a:rPr lang="en-US" baseline="30000" dirty="0" smtClean="0">
                <a:latin typeface="Rockwell" panose="02060603020205020403" pitchFamily="18" charset="0"/>
              </a:rPr>
              <a:t>nd</a:t>
            </a:r>
            <a:r>
              <a:rPr lang="en-US" dirty="0" smtClean="0">
                <a:latin typeface="Rockwell" panose="02060603020205020403" pitchFamily="18" charset="0"/>
              </a:rPr>
              <a:t> RICS that increases with exhalation.</a:t>
            </a:r>
            <a:endParaRPr lang="en-US" dirty="0">
              <a:latin typeface="Rockwell" panose="02060603020205020403" pitchFamily="18" charset="0"/>
            </a:endParaRPr>
          </a:p>
        </p:txBody>
      </p:sp>
      <p:sp>
        <p:nvSpPr>
          <p:cNvPr id="7" name="TextBox 6"/>
          <p:cNvSpPr txBox="1"/>
          <p:nvPr/>
        </p:nvSpPr>
        <p:spPr>
          <a:xfrm>
            <a:off x="0" y="6018663"/>
            <a:ext cx="12628728" cy="523220"/>
          </a:xfrm>
          <a:prstGeom prst="rect">
            <a:avLst/>
          </a:prstGeom>
          <a:noFill/>
        </p:spPr>
        <p:txBody>
          <a:bodyPr wrap="square" rtlCol="0">
            <a:spAutoFit/>
          </a:bodyPr>
          <a:lstStyle/>
          <a:p>
            <a:pPr algn="ctr"/>
            <a:r>
              <a:rPr lang="en-US" sz="2800" dirty="0" smtClean="0">
                <a:latin typeface="Rockwell" panose="02060603020205020403" pitchFamily="18" charset="0"/>
              </a:rPr>
              <a:t>Causes include systemic hypertension &amp; Rheumatic Heart </a:t>
            </a:r>
            <a:r>
              <a:rPr lang="en-US" sz="2800" dirty="0">
                <a:latin typeface="Rockwell" panose="02060603020205020403" pitchFamily="18" charset="0"/>
              </a:rPr>
              <a:t>D</a:t>
            </a:r>
            <a:r>
              <a:rPr lang="en-US" sz="2800" dirty="0" smtClean="0">
                <a:latin typeface="Rockwell" panose="02060603020205020403" pitchFamily="18" charset="0"/>
              </a:rPr>
              <a:t>isease</a:t>
            </a:r>
            <a:endParaRPr lang="en-US" sz="2800" dirty="0">
              <a:latin typeface="Rockwell" panose="02060603020205020403" pitchFamily="18" charset="0"/>
            </a:endParaRPr>
          </a:p>
        </p:txBody>
      </p:sp>
      <p:pic>
        <p:nvPicPr>
          <p:cNvPr id="8" name="a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84761" y="3176167"/>
            <a:ext cx="2130188" cy="2130188"/>
          </a:xfrm>
          <a:prstGeom prst="rect">
            <a:avLst/>
          </a:prstGeom>
        </p:spPr>
      </p:pic>
    </p:spTree>
    <p:extLst>
      <p:ext uri="{BB962C8B-B14F-4D97-AF65-F5344CB8AC3E}">
        <p14:creationId xmlns:p14="http://schemas.microsoft.com/office/powerpoint/2010/main" val="6417479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20"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19116"/>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Valvular Disease: Murmurs</a:t>
            </a:r>
            <a:endParaRPr lang="en-US" sz="2400" dirty="0">
              <a:solidFill>
                <a:prstClr val="white"/>
              </a:solidFill>
              <a:latin typeface="Rockwell" panose="02060603020205020403" pitchFamily="18" charset="0"/>
            </a:endParaRPr>
          </a:p>
        </p:txBody>
      </p:sp>
      <p:sp>
        <p:nvSpPr>
          <p:cNvPr id="5" name="TextBox 4"/>
          <p:cNvSpPr txBox="1"/>
          <p:nvPr/>
        </p:nvSpPr>
        <p:spPr>
          <a:xfrm>
            <a:off x="1" y="354842"/>
            <a:ext cx="2906972" cy="369332"/>
          </a:xfrm>
          <a:prstGeom prst="rect">
            <a:avLst/>
          </a:prstGeom>
          <a:solidFill>
            <a:srgbClr val="2969A3"/>
          </a:solidFill>
        </p:spPr>
        <p:txBody>
          <a:bodyPr wrap="square" rtlCol="0">
            <a:spAutoFit/>
          </a:bodyPr>
          <a:lstStyle/>
          <a:p>
            <a:r>
              <a:rPr lang="en-US" dirty="0" smtClean="0">
                <a:solidFill>
                  <a:prstClr val="white"/>
                </a:solidFill>
                <a:latin typeface="Rockwell" panose="02060603020205020403" pitchFamily="18" charset="0"/>
              </a:rPr>
              <a:t>CCRN: Cardiovascular</a:t>
            </a:r>
            <a:endParaRPr lang="en-US" dirty="0">
              <a:solidFill>
                <a:prstClr val="white"/>
              </a:solidFill>
              <a:latin typeface="Rockwell" panose="02060603020205020403" pitchFamily="18" charset="0"/>
            </a:endParaRPr>
          </a:p>
        </p:txBody>
      </p:sp>
      <p:sp>
        <p:nvSpPr>
          <p:cNvPr id="2" name="TextBox 1"/>
          <p:cNvSpPr txBox="1"/>
          <p:nvPr/>
        </p:nvSpPr>
        <p:spPr>
          <a:xfrm>
            <a:off x="3166281" y="1975723"/>
            <a:ext cx="5595582" cy="738664"/>
          </a:xfrm>
          <a:prstGeom prst="rect">
            <a:avLst/>
          </a:prstGeom>
          <a:solidFill>
            <a:srgbClr val="2969A3"/>
          </a:solidFill>
        </p:spPr>
        <p:txBody>
          <a:bodyPr wrap="square" rtlCol="0">
            <a:spAutoFit/>
          </a:bodyPr>
          <a:lstStyle/>
          <a:p>
            <a:pPr algn="ctr"/>
            <a:r>
              <a:rPr lang="en-US" sz="2400" dirty="0" smtClean="0">
                <a:latin typeface="Rockwell" panose="02060603020205020403" pitchFamily="18" charset="0"/>
              </a:rPr>
              <a:t>SYSOLIC MURMUR</a:t>
            </a:r>
          </a:p>
          <a:p>
            <a:pPr algn="ctr"/>
            <a:r>
              <a:rPr lang="en-US" dirty="0" smtClean="0">
                <a:latin typeface="Rockwell" panose="02060603020205020403" pitchFamily="18" charset="0"/>
              </a:rPr>
              <a:t>Aortic Stenosis</a:t>
            </a:r>
            <a:endParaRPr lang="en-US" dirty="0">
              <a:latin typeface="Rockwell" panose="02060603020205020403" pitchFamily="18" charset="0"/>
            </a:endParaRPr>
          </a:p>
        </p:txBody>
      </p:sp>
      <p:sp>
        <p:nvSpPr>
          <p:cNvPr id="4" name="TextBox 3"/>
          <p:cNvSpPr txBox="1"/>
          <p:nvPr/>
        </p:nvSpPr>
        <p:spPr>
          <a:xfrm>
            <a:off x="0" y="2825087"/>
            <a:ext cx="11941791" cy="646331"/>
          </a:xfrm>
          <a:prstGeom prst="rect">
            <a:avLst/>
          </a:prstGeom>
          <a:noFill/>
        </p:spPr>
        <p:txBody>
          <a:bodyPr wrap="square" rtlCol="0">
            <a:spAutoFit/>
          </a:bodyPr>
          <a:lstStyle/>
          <a:p>
            <a:pPr algn="ctr"/>
            <a:r>
              <a:rPr lang="en-US" dirty="0" smtClean="0">
                <a:latin typeface="Rockwell" panose="02060603020205020403" pitchFamily="18" charset="0"/>
              </a:rPr>
              <a:t>Medium pitched, crescendo-decrescendo, radiating to the neck and right carotid which increases with sitting and holding one’s breath.</a:t>
            </a:r>
            <a:endParaRPr lang="en-US" dirty="0">
              <a:latin typeface="Rockwell" panose="02060603020205020403" pitchFamily="18" charset="0"/>
            </a:endParaRPr>
          </a:p>
        </p:txBody>
      </p:sp>
      <p:sp>
        <p:nvSpPr>
          <p:cNvPr id="6" name="TextBox 5"/>
          <p:cNvSpPr txBox="1"/>
          <p:nvPr/>
        </p:nvSpPr>
        <p:spPr>
          <a:xfrm>
            <a:off x="31845" y="5895832"/>
            <a:ext cx="12160155" cy="523220"/>
          </a:xfrm>
          <a:prstGeom prst="rect">
            <a:avLst/>
          </a:prstGeom>
          <a:noFill/>
        </p:spPr>
        <p:txBody>
          <a:bodyPr wrap="square" rtlCol="0">
            <a:spAutoFit/>
          </a:bodyPr>
          <a:lstStyle/>
          <a:p>
            <a:pPr algn="ctr"/>
            <a:r>
              <a:rPr lang="en-US" sz="2800" dirty="0" smtClean="0">
                <a:latin typeface="Rockwell" panose="02060603020205020403" pitchFamily="18" charset="0"/>
              </a:rPr>
              <a:t>Causes include calcification of valves and Rheumatic </a:t>
            </a:r>
            <a:r>
              <a:rPr lang="en-US" sz="2800" dirty="0">
                <a:latin typeface="Rockwell" panose="02060603020205020403" pitchFamily="18" charset="0"/>
              </a:rPr>
              <a:t>F</a:t>
            </a:r>
            <a:r>
              <a:rPr lang="en-US" sz="2800" dirty="0" smtClean="0">
                <a:latin typeface="Rockwell" panose="02060603020205020403" pitchFamily="18" charset="0"/>
              </a:rPr>
              <a:t>ever</a:t>
            </a:r>
            <a:endParaRPr lang="en-US" sz="2800" dirty="0">
              <a:latin typeface="Rockwell" panose="02060603020205020403" pitchFamily="18" charset="0"/>
            </a:endParaRPr>
          </a:p>
        </p:txBody>
      </p:sp>
      <p:pic>
        <p:nvPicPr>
          <p:cNvPr id="7" name="latea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168859" y="3471418"/>
            <a:ext cx="2001334" cy="2001334"/>
          </a:xfrm>
          <a:prstGeom prst="rect">
            <a:avLst/>
          </a:prstGeom>
        </p:spPr>
      </p:pic>
    </p:spTree>
    <p:extLst>
      <p:ext uri="{BB962C8B-B14F-4D97-AF65-F5344CB8AC3E}">
        <p14:creationId xmlns:p14="http://schemas.microsoft.com/office/powerpoint/2010/main" val="23167640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13"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19116"/>
            <a:ext cx="12192000" cy="461665"/>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Valvular Disease: Murmurs</a:t>
            </a:r>
            <a:endParaRPr lang="en-US" sz="2400" dirty="0">
              <a:solidFill>
                <a:prstClr val="white"/>
              </a:solidFill>
              <a:latin typeface="Rockwell" panose="02060603020205020403" pitchFamily="18" charset="0"/>
            </a:endParaRPr>
          </a:p>
        </p:txBody>
      </p:sp>
      <p:sp>
        <p:nvSpPr>
          <p:cNvPr id="5" name="TextBox 4"/>
          <p:cNvSpPr txBox="1"/>
          <p:nvPr/>
        </p:nvSpPr>
        <p:spPr>
          <a:xfrm>
            <a:off x="1" y="354842"/>
            <a:ext cx="2906972" cy="369332"/>
          </a:xfrm>
          <a:prstGeom prst="rect">
            <a:avLst/>
          </a:prstGeom>
          <a:solidFill>
            <a:srgbClr val="2969A3"/>
          </a:solidFill>
        </p:spPr>
        <p:txBody>
          <a:bodyPr wrap="square" rtlCol="0">
            <a:spAutoFit/>
          </a:bodyPr>
          <a:lstStyle/>
          <a:p>
            <a:r>
              <a:rPr lang="en-US" dirty="0" smtClean="0">
                <a:solidFill>
                  <a:prstClr val="white"/>
                </a:solidFill>
                <a:latin typeface="Rockwell" panose="02060603020205020403" pitchFamily="18" charset="0"/>
              </a:rPr>
              <a:t>CCRN: Cardiovascular</a:t>
            </a:r>
            <a:endParaRPr lang="en-US" dirty="0">
              <a:solidFill>
                <a:prstClr val="white"/>
              </a:solidFill>
              <a:latin typeface="Rockwell" panose="02060603020205020403" pitchFamily="18" charset="0"/>
            </a:endParaRPr>
          </a:p>
        </p:txBody>
      </p:sp>
      <p:sp>
        <p:nvSpPr>
          <p:cNvPr id="2" name="TextBox 1"/>
          <p:cNvSpPr txBox="1"/>
          <p:nvPr/>
        </p:nvSpPr>
        <p:spPr>
          <a:xfrm>
            <a:off x="3452884" y="1911927"/>
            <a:ext cx="5063319" cy="769441"/>
          </a:xfrm>
          <a:prstGeom prst="rect">
            <a:avLst/>
          </a:prstGeom>
          <a:solidFill>
            <a:srgbClr val="2969A3"/>
          </a:solidFill>
        </p:spPr>
        <p:txBody>
          <a:bodyPr wrap="square" rtlCol="0">
            <a:spAutoFit/>
          </a:bodyPr>
          <a:lstStyle/>
          <a:p>
            <a:pPr algn="ctr"/>
            <a:r>
              <a:rPr lang="en-US" sz="2400" dirty="0" smtClean="0">
                <a:latin typeface="Rockwell" panose="02060603020205020403" pitchFamily="18" charset="0"/>
              </a:rPr>
              <a:t>SYSTOLIC MURMUR</a:t>
            </a:r>
          </a:p>
          <a:p>
            <a:pPr algn="ctr"/>
            <a:r>
              <a:rPr lang="en-US" sz="2000" dirty="0" smtClean="0">
                <a:latin typeface="Rockwell" panose="02060603020205020403" pitchFamily="18" charset="0"/>
              </a:rPr>
              <a:t>Mitral Insufficiency</a:t>
            </a:r>
            <a:endParaRPr lang="en-US" sz="2000" dirty="0">
              <a:latin typeface="Rockwell" panose="02060603020205020403" pitchFamily="18" charset="0"/>
            </a:endParaRPr>
          </a:p>
        </p:txBody>
      </p:sp>
      <p:sp>
        <p:nvSpPr>
          <p:cNvPr id="4" name="TextBox 3"/>
          <p:cNvSpPr txBox="1"/>
          <p:nvPr/>
        </p:nvSpPr>
        <p:spPr>
          <a:xfrm>
            <a:off x="409433" y="2784143"/>
            <a:ext cx="11136573" cy="369332"/>
          </a:xfrm>
          <a:prstGeom prst="rect">
            <a:avLst/>
          </a:prstGeom>
          <a:noFill/>
        </p:spPr>
        <p:txBody>
          <a:bodyPr wrap="square" rtlCol="0">
            <a:spAutoFit/>
          </a:bodyPr>
          <a:lstStyle/>
          <a:p>
            <a:pPr algn="ctr"/>
            <a:r>
              <a:rPr lang="en-US" dirty="0" smtClean="0">
                <a:latin typeface="Rockwell" panose="02060603020205020403" pitchFamily="18" charset="0"/>
              </a:rPr>
              <a:t>High pitched, plateau blowing quality heard at apex which radiated to axilla. Increases with squatting.</a:t>
            </a:r>
            <a:endParaRPr lang="en-US" dirty="0">
              <a:latin typeface="Rockwell" panose="02060603020205020403" pitchFamily="18" charset="0"/>
            </a:endParaRPr>
          </a:p>
        </p:txBody>
      </p:sp>
      <p:sp>
        <p:nvSpPr>
          <p:cNvPr id="6" name="TextBox 5"/>
          <p:cNvSpPr txBox="1"/>
          <p:nvPr/>
        </p:nvSpPr>
        <p:spPr>
          <a:xfrm>
            <a:off x="177421" y="6141492"/>
            <a:ext cx="12014579" cy="523220"/>
          </a:xfrm>
          <a:prstGeom prst="rect">
            <a:avLst/>
          </a:prstGeom>
          <a:noFill/>
        </p:spPr>
        <p:txBody>
          <a:bodyPr wrap="square" rtlCol="0">
            <a:spAutoFit/>
          </a:bodyPr>
          <a:lstStyle/>
          <a:p>
            <a:pPr algn="ctr"/>
            <a:r>
              <a:rPr lang="en-US" sz="2800" dirty="0" smtClean="0">
                <a:latin typeface="Rockwell" panose="02060603020205020403" pitchFamily="18" charset="0"/>
              </a:rPr>
              <a:t>Causes include Myocardial </a:t>
            </a:r>
            <a:r>
              <a:rPr lang="en-US" sz="2800" dirty="0">
                <a:latin typeface="Rockwell" panose="02060603020205020403" pitchFamily="18" charset="0"/>
              </a:rPr>
              <a:t>I</a:t>
            </a:r>
            <a:r>
              <a:rPr lang="en-US" sz="2800" dirty="0" smtClean="0">
                <a:latin typeface="Rockwell" panose="02060603020205020403" pitchFamily="18" charset="0"/>
              </a:rPr>
              <a:t>nfarction &amp; Rheumatic Heart </a:t>
            </a:r>
            <a:r>
              <a:rPr lang="en-US" sz="2800" dirty="0">
                <a:latin typeface="Rockwell" panose="02060603020205020403" pitchFamily="18" charset="0"/>
              </a:rPr>
              <a:t>D</a:t>
            </a:r>
            <a:r>
              <a:rPr lang="en-US" sz="2800" dirty="0" smtClean="0">
                <a:latin typeface="Rockwell" panose="02060603020205020403" pitchFamily="18" charset="0"/>
              </a:rPr>
              <a:t>isease</a:t>
            </a:r>
            <a:endParaRPr lang="en-US" sz="2800" dirty="0">
              <a:latin typeface="Rockwell" panose="02060603020205020403" pitchFamily="18" charset="0"/>
            </a:endParaRPr>
          </a:p>
        </p:txBody>
      </p:sp>
      <p:pic>
        <p:nvPicPr>
          <p:cNvPr id="7" name="m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174207" y="3346334"/>
            <a:ext cx="2021006" cy="2021006"/>
          </a:xfrm>
          <a:prstGeom prst="rect">
            <a:avLst/>
          </a:prstGeom>
        </p:spPr>
      </p:pic>
    </p:spTree>
    <p:extLst>
      <p:ext uri="{BB962C8B-B14F-4D97-AF65-F5344CB8AC3E}">
        <p14:creationId xmlns:p14="http://schemas.microsoft.com/office/powerpoint/2010/main" val="33505424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39"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6756" y="4124487"/>
            <a:ext cx="9466943" cy="78354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0" y="970340"/>
            <a:ext cx="12192000" cy="1200329"/>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The nurse is caring for a patient who is considered at increased suicide risk. What symptoms might lead the nurse to believe that the patient is imminently contemplating suicide?</a:t>
            </a:r>
            <a:endParaRPr lang="en-US" sz="2400" dirty="0">
              <a:solidFill>
                <a:prstClr val="white"/>
              </a:solidFill>
              <a:latin typeface="Rockwell" panose="02060603020205020403" pitchFamily="18" charset="0"/>
            </a:endParaRPr>
          </a:p>
        </p:txBody>
      </p:sp>
      <p:sp>
        <p:nvSpPr>
          <p:cNvPr id="4" name="TextBox 3"/>
          <p:cNvSpPr txBox="1"/>
          <p:nvPr/>
        </p:nvSpPr>
        <p:spPr>
          <a:xfrm>
            <a:off x="1752545" y="2785659"/>
            <a:ext cx="9289143" cy="2677656"/>
          </a:xfrm>
          <a:prstGeom prst="rect">
            <a:avLst/>
          </a:prstGeom>
          <a:noFill/>
        </p:spPr>
        <p:txBody>
          <a:bodyPr wrap="square" rtlCol="0">
            <a:spAutoFit/>
          </a:bodyPr>
          <a:lstStyle/>
          <a:p>
            <a:pPr marL="457200" indent="-457200">
              <a:buFontTx/>
              <a:buAutoNum type="alphaUcPeriod"/>
            </a:pPr>
            <a:r>
              <a:rPr lang="en-US" sz="2400" dirty="0" smtClean="0">
                <a:solidFill>
                  <a:prstClr val="black"/>
                </a:solidFill>
                <a:latin typeface="Rockwell" panose="02060603020205020403" pitchFamily="18" charset="0"/>
              </a:rPr>
              <a:t>Elevated heart rate, complaints of pain</a:t>
            </a: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Outgoing behavior, aggressive behavior</a:t>
            </a: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Expressing acceptance of death, flat affect</a:t>
            </a:r>
            <a:endParaRPr lang="en-US" sz="2400" dirty="0">
              <a:solidFill>
                <a:prstClr val="black"/>
              </a:solidFill>
              <a:latin typeface="Rockwell" panose="02060603020205020403" pitchFamily="18" charset="0"/>
            </a:endParaRPr>
          </a:p>
          <a:p>
            <a:pPr marL="457200" indent="-457200">
              <a:buFontTx/>
              <a:buAutoNum type="alphaUcPeriod"/>
            </a:pPr>
            <a:endParaRPr lang="en-US" sz="2400" dirty="0">
              <a:solidFill>
                <a:prstClr val="black"/>
              </a:solidFill>
              <a:latin typeface="Rockwell" panose="02060603020205020403" pitchFamily="18" charset="0"/>
            </a:endParaRPr>
          </a:p>
          <a:p>
            <a:pPr marL="457200" indent="-457200">
              <a:buFontTx/>
              <a:buAutoNum type="alphaUcPeriod"/>
            </a:pPr>
            <a:r>
              <a:rPr lang="en-US" sz="2400" dirty="0" smtClean="0">
                <a:solidFill>
                  <a:prstClr val="black"/>
                </a:solidFill>
                <a:latin typeface="Rockwell" panose="02060603020205020403" pitchFamily="18" charset="0"/>
              </a:rPr>
              <a:t>Complaints of chest pain, manic behaviors</a:t>
            </a:r>
            <a:endParaRPr lang="en-US" sz="2400" dirty="0">
              <a:solidFill>
                <a:prstClr val="black"/>
              </a:solidFill>
              <a:latin typeface="Rockwell" panose="02060603020205020403" pitchFamily="18" charset="0"/>
            </a:endParaRPr>
          </a:p>
        </p:txBody>
      </p:sp>
      <p:pic>
        <p:nvPicPr>
          <p:cNvPr id="6" name="Picture 5"/>
          <p:cNvPicPr>
            <a:picLocks noChangeAspect="1"/>
          </p:cNvPicPr>
          <p:nvPr/>
        </p:nvPicPr>
        <p:blipFill>
          <a:blip r:embed="rId2"/>
          <a:stretch>
            <a:fillRect/>
          </a:stretch>
        </p:blipFill>
        <p:spPr>
          <a:xfrm>
            <a:off x="0" y="442117"/>
            <a:ext cx="3737172" cy="499915"/>
          </a:xfrm>
          <a:prstGeom prst="rect">
            <a:avLst/>
          </a:prstGeom>
        </p:spPr>
      </p:pic>
    </p:spTree>
    <p:extLst>
      <p:ext uri="{BB962C8B-B14F-4D97-AF65-F5344CB8AC3E}">
        <p14:creationId xmlns:p14="http://schemas.microsoft.com/office/powerpoint/2010/main" val="275560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90872" y="3713369"/>
            <a:ext cx="4721241" cy="518615"/>
          </a:xfrm>
          <a:prstGeom prst="rect">
            <a:avLst/>
          </a:prstGeom>
          <a:solidFill>
            <a:srgbClr val="FFFF00"/>
          </a:solidFill>
        </p:spPr>
        <p:txBody>
          <a:bodyPr wrap="square" rtlCol="0">
            <a:spAutoFit/>
          </a:bodyPr>
          <a:lstStyle/>
          <a:p>
            <a:endParaRPr lang="en-US">
              <a:solidFill>
                <a:prstClr val="black"/>
              </a:solidFill>
            </a:endParaRPr>
          </a:p>
        </p:txBody>
      </p:sp>
      <p:sp>
        <p:nvSpPr>
          <p:cNvPr id="3" name="TextBox 2"/>
          <p:cNvSpPr txBox="1"/>
          <p:nvPr/>
        </p:nvSpPr>
        <p:spPr>
          <a:xfrm>
            <a:off x="0" y="1119116"/>
            <a:ext cx="12192000" cy="830997"/>
          </a:xfrm>
          <a:prstGeom prst="rect">
            <a:avLst/>
          </a:prstGeom>
          <a:solidFill>
            <a:srgbClr val="2969A3"/>
          </a:solidFill>
        </p:spPr>
        <p:txBody>
          <a:bodyPr wrap="square" rtlCol="0">
            <a:spAutoFit/>
          </a:bodyPr>
          <a:lstStyle/>
          <a:p>
            <a:pPr algn="ctr"/>
            <a:r>
              <a:rPr lang="en-US" sz="2400" dirty="0" smtClean="0">
                <a:solidFill>
                  <a:prstClr val="white"/>
                </a:solidFill>
                <a:latin typeface="Rockwell" panose="02060603020205020403" pitchFamily="18" charset="0"/>
              </a:rPr>
              <a:t>A patient with a blood pressure of 200/142 mmHg would have which of the following forms of hypertension?</a:t>
            </a:r>
            <a:endParaRPr lang="en-US" sz="2400" dirty="0">
              <a:solidFill>
                <a:prstClr val="white"/>
              </a:solidFill>
              <a:latin typeface="Rockwell" panose="02060603020205020403" pitchFamily="18" charset="0"/>
            </a:endParaRPr>
          </a:p>
        </p:txBody>
      </p:sp>
      <p:sp>
        <p:nvSpPr>
          <p:cNvPr id="4" name="TextBox 3"/>
          <p:cNvSpPr txBox="1"/>
          <p:nvPr/>
        </p:nvSpPr>
        <p:spPr>
          <a:xfrm>
            <a:off x="1755800" y="2265528"/>
            <a:ext cx="8966579" cy="2677656"/>
          </a:xfrm>
          <a:prstGeom prst="rect">
            <a:avLst/>
          </a:prstGeom>
          <a:noFill/>
        </p:spPr>
        <p:txBody>
          <a:bodyPr wrap="square" rtlCol="0">
            <a:spAutoFit/>
          </a:bodyPr>
          <a:lstStyle/>
          <a:p>
            <a:pPr marL="342900" indent="-342900">
              <a:buFontTx/>
              <a:buAutoNum type="alphaUcPeriod"/>
            </a:pPr>
            <a:r>
              <a:rPr lang="en-US" sz="2400" dirty="0" smtClean="0">
                <a:solidFill>
                  <a:prstClr val="black"/>
                </a:solidFill>
                <a:latin typeface="Rockwell" panose="02060603020205020403" pitchFamily="18" charset="0"/>
              </a:rPr>
              <a:t> Essential hypertension</a:t>
            </a:r>
          </a:p>
          <a:p>
            <a:pPr marL="342900" indent="-342900">
              <a:buFontTx/>
              <a:buAutoNum type="alphaUcPeriod"/>
            </a:pPr>
            <a:endParaRPr lang="en-US" sz="2400" dirty="0">
              <a:solidFill>
                <a:prstClr val="black"/>
              </a:solidFill>
              <a:latin typeface="Rockwell" panose="02060603020205020403" pitchFamily="18" charset="0"/>
            </a:endParaRPr>
          </a:p>
          <a:p>
            <a:pPr marL="342900" indent="-342900">
              <a:buFontTx/>
              <a:buAutoNum type="alphaUcPeriod"/>
            </a:pPr>
            <a:r>
              <a:rPr lang="en-US" sz="2400" dirty="0">
                <a:solidFill>
                  <a:prstClr val="black"/>
                </a:solidFill>
                <a:latin typeface="Rockwell" panose="02060603020205020403" pitchFamily="18" charset="0"/>
              </a:rPr>
              <a:t> </a:t>
            </a:r>
            <a:r>
              <a:rPr lang="en-US" sz="2400" dirty="0" smtClean="0">
                <a:solidFill>
                  <a:prstClr val="black"/>
                </a:solidFill>
                <a:latin typeface="Rockwell" panose="02060603020205020403" pitchFamily="18" charset="0"/>
              </a:rPr>
              <a:t>Accelerated hypertension</a:t>
            </a:r>
          </a:p>
          <a:p>
            <a:pPr marL="342900" indent="-342900">
              <a:buFontTx/>
              <a:buAutoNum type="alphaUcPeriod"/>
            </a:pPr>
            <a:endParaRPr lang="en-US" sz="2400" dirty="0" smtClean="0">
              <a:solidFill>
                <a:prstClr val="black"/>
              </a:solidFill>
              <a:latin typeface="Rockwell" panose="02060603020205020403" pitchFamily="18" charset="0"/>
            </a:endParaRPr>
          </a:p>
          <a:p>
            <a:pPr marL="342900" indent="-342900">
              <a:buFontTx/>
              <a:buAutoNum type="alphaUcPeriod"/>
            </a:pPr>
            <a:r>
              <a:rPr lang="en-US" sz="2400" dirty="0">
                <a:solidFill>
                  <a:prstClr val="black"/>
                </a:solidFill>
                <a:latin typeface="Rockwell" panose="02060603020205020403" pitchFamily="18" charset="0"/>
              </a:rPr>
              <a:t> </a:t>
            </a:r>
            <a:r>
              <a:rPr lang="en-US" sz="2400" dirty="0" smtClean="0">
                <a:solidFill>
                  <a:prstClr val="black"/>
                </a:solidFill>
                <a:latin typeface="Rockwell" panose="02060603020205020403" pitchFamily="18" charset="0"/>
              </a:rPr>
              <a:t>Malignant hypertension</a:t>
            </a:r>
          </a:p>
          <a:p>
            <a:pPr marL="342900" indent="-342900">
              <a:buFontTx/>
              <a:buAutoNum type="alphaUcPeriod"/>
            </a:pPr>
            <a:endParaRPr lang="en-US" sz="2400" dirty="0">
              <a:solidFill>
                <a:prstClr val="black"/>
              </a:solidFill>
              <a:latin typeface="Rockwell" panose="02060603020205020403" pitchFamily="18" charset="0"/>
            </a:endParaRPr>
          </a:p>
          <a:p>
            <a:pPr marL="342900" indent="-342900">
              <a:buFontTx/>
              <a:buAutoNum type="alphaUcPeriod"/>
            </a:pPr>
            <a:r>
              <a:rPr lang="en-US" sz="2400" dirty="0" smtClean="0">
                <a:solidFill>
                  <a:prstClr val="black"/>
                </a:solidFill>
                <a:latin typeface="Rockwell" panose="02060603020205020403" pitchFamily="18" charset="0"/>
              </a:rPr>
              <a:t> Hypertensive encephalopathy</a:t>
            </a:r>
            <a:endParaRPr lang="en-US" sz="2400" dirty="0">
              <a:solidFill>
                <a:prstClr val="black"/>
              </a:solidFill>
              <a:latin typeface="Rockwell" panose="02060603020205020403" pitchFamily="18" charset="0"/>
            </a:endParaRPr>
          </a:p>
        </p:txBody>
      </p:sp>
      <p:pic>
        <p:nvPicPr>
          <p:cNvPr id="5" name="Picture 4"/>
          <p:cNvPicPr>
            <a:picLocks noChangeAspect="1"/>
          </p:cNvPicPr>
          <p:nvPr/>
        </p:nvPicPr>
        <p:blipFill>
          <a:blip r:embed="rId3"/>
          <a:stretch>
            <a:fillRect/>
          </a:stretch>
        </p:blipFill>
        <p:spPr>
          <a:xfrm>
            <a:off x="0" y="282923"/>
            <a:ext cx="2956816" cy="493819"/>
          </a:xfrm>
          <a:prstGeom prst="rect">
            <a:avLst/>
          </a:prstGeom>
        </p:spPr>
      </p:pic>
    </p:spTree>
    <p:extLst>
      <p:ext uri="{BB962C8B-B14F-4D97-AF65-F5344CB8AC3E}">
        <p14:creationId xmlns:p14="http://schemas.microsoft.com/office/powerpoint/2010/main" val="4703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26663" y="4424569"/>
            <a:ext cx="4721241" cy="518615"/>
          </a:xfrm>
          <a:prstGeom prst="rect">
            <a:avLst/>
          </a:prstGeom>
          <a:solidFill>
            <a:srgbClr val="FFFF00"/>
          </a:solidFill>
        </p:spPr>
        <p:txBody>
          <a:bodyPr wrap="square" rtlCol="0">
            <a:spAutoFit/>
          </a:bodyPr>
          <a:lstStyle/>
          <a:p>
            <a:endParaRPr lang="en-US">
              <a:solidFill>
                <a:prstClr val="black"/>
              </a:solidFill>
            </a:endParaRPr>
          </a:p>
        </p:txBody>
      </p:sp>
      <p:sp>
        <p:nvSpPr>
          <p:cNvPr id="3" name="TextBox 2"/>
          <p:cNvSpPr txBox="1"/>
          <p:nvPr/>
        </p:nvSpPr>
        <p:spPr>
          <a:xfrm>
            <a:off x="0" y="1013303"/>
            <a:ext cx="12192000" cy="1015663"/>
          </a:xfrm>
          <a:prstGeom prst="rect">
            <a:avLst/>
          </a:prstGeom>
          <a:solidFill>
            <a:srgbClr val="2969A3"/>
          </a:solidFill>
        </p:spPr>
        <p:txBody>
          <a:bodyPr wrap="square" rtlCol="0">
            <a:spAutoFit/>
          </a:bodyPr>
          <a:lstStyle/>
          <a:p>
            <a:pPr algn="ctr"/>
            <a:r>
              <a:rPr lang="en-US" sz="2000" dirty="0" smtClean="0">
                <a:solidFill>
                  <a:prstClr val="white"/>
                </a:solidFill>
                <a:latin typeface="Rockwell" panose="02060603020205020403" pitchFamily="18" charset="0"/>
              </a:rPr>
              <a:t>Your patient has just been diagnosed with </a:t>
            </a:r>
            <a:r>
              <a:rPr lang="en-US" sz="2000" dirty="0">
                <a:solidFill>
                  <a:prstClr val="white"/>
                </a:solidFill>
                <a:latin typeface="Rockwell" panose="02060603020205020403" pitchFamily="18" charset="0"/>
              </a:rPr>
              <a:t>Idiopathic Hypertrophic Subaortic </a:t>
            </a:r>
            <a:r>
              <a:rPr lang="en-US" sz="2000" dirty="0" smtClean="0">
                <a:solidFill>
                  <a:prstClr val="white"/>
                </a:solidFill>
                <a:latin typeface="Rockwell" panose="02060603020205020403" pitchFamily="18" charset="0"/>
              </a:rPr>
              <a:t>Stenosis, you as the nurse know that this results in a decrease in cardiac output. </a:t>
            </a:r>
            <a:r>
              <a:rPr lang="en-US" sz="2000" dirty="0">
                <a:solidFill>
                  <a:prstClr val="white"/>
                </a:solidFill>
                <a:latin typeface="Rockwell" panose="02060603020205020403" pitchFamily="18" charset="0"/>
              </a:rPr>
              <a:t>W</a:t>
            </a:r>
            <a:r>
              <a:rPr lang="en-US" sz="2000" dirty="0" smtClean="0">
                <a:solidFill>
                  <a:prstClr val="white"/>
                </a:solidFill>
                <a:latin typeface="Rockwell" panose="02060603020205020403" pitchFamily="18" charset="0"/>
              </a:rPr>
              <a:t>hich of the following pharmacological modalities should be given to your patient to improve the cardiac output?</a:t>
            </a:r>
            <a:endParaRPr lang="en-US" sz="2000" dirty="0">
              <a:solidFill>
                <a:prstClr val="white"/>
              </a:solidFill>
              <a:latin typeface="Rockwell" panose="02060603020205020403" pitchFamily="18" charset="0"/>
            </a:endParaRPr>
          </a:p>
        </p:txBody>
      </p:sp>
      <p:sp>
        <p:nvSpPr>
          <p:cNvPr id="4" name="TextBox 3"/>
          <p:cNvSpPr txBox="1"/>
          <p:nvPr/>
        </p:nvSpPr>
        <p:spPr>
          <a:xfrm>
            <a:off x="1755800" y="2265528"/>
            <a:ext cx="8966579" cy="2677656"/>
          </a:xfrm>
          <a:prstGeom prst="rect">
            <a:avLst/>
          </a:prstGeom>
          <a:noFill/>
        </p:spPr>
        <p:txBody>
          <a:bodyPr wrap="square" rtlCol="0">
            <a:spAutoFit/>
          </a:bodyPr>
          <a:lstStyle/>
          <a:p>
            <a:pPr marL="342900" indent="-342900">
              <a:buFontTx/>
              <a:buAutoNum type="alphaUcPeriod"/>
            </a:pPr>
            <a:r>
              <a:rPr lang="en-US" sz="2400" dirty="0" smtClean="0">
                <a:solidFill>
                  <a:prstClr val="black"/>
                </a:solidFill>
                <a:latin typeface="Rockwell" panose="02060603020205020403" pitchFamily="18" charset="0"/>
              </a:rPr>
              <a:t> Nitroglycerin</a:t>
            </a:r>
          </a:p>
          <a:p>
            <a:pPr marL="342900" indent="-342900">
              <a:buFontTx/>
              <a:buAutoNum type="alphaUcPeriod"/>
            </a:pPr>
            <a:endParaRPr lang="en-US" sz="2400" dirty="0">
              <a:solidFill>
                <a:prstClr val="black"/>
              </a:solidFill>
              <a:latin typeface="Rockwell" panose="02060603020205020403" pitchFamily="18" charset="0"/>
            </a:endParaRPr>
          </a:p>
          <a:p>
            <a:pPr marL="342900" indent="-342900">
              <a:buFontTx/>
              <a:buAutoNum type="alphaUcPeriod"/>
            </a:pPr>
            <a:r>
              <a:rPr lang="en-US" sz="2400" dirty="0">
                <a:solidFill>
                  <a:prstClr val="black"/>
                </a:solidFill>
                <a:latin typeface="Rockwell" panose="02060603020205020403" pitchFamily="18" charset="0"/>
              </a:rPr>
              <a:t> </a:t>
            </a:r>
            <a:r>
              <a:rPr lang="en-US" sz="2400" dirty="0" smtClean="0">
                <a:solidFill>
                  <a:prstClr val="black"/>
                </a:solidFill>
                <a:latin typeface="Rockwell" panose="02060603020205020403" pitchFamily="18" charset="0"/>
              </a:rPr>
              <a:t>Digoxin</a:t>
            </a:r>
          </a:p>
          <a:p>
            <a:pPr marL="342900" indent="-342900">
              <a:buFontTx/>
              <a:buAutoNum type="alphaUcPeriod"/>
            </a:pPr>
            <a:endParaRPr lang="en-US" sz="2400" dirty="0" smtClean="0">
              <a:solidFill>
                <a:prstClr val="black"/>
              </a:solidFill>
              <a:latin typeface="Rockwell" panose="02060603020205020403" pitchFamily="18" charset="0"/>
            </a:endParaRPr>
          </a:p>
          <a:p>
            <a:pPr marL="342900" indent="-342900">
              <a:buFontTx/>
              <a:buAutoNum type="alphaUcPeriod"/>
            </a:pPr>
            <a:r>
              <a:rPr lang="en-US" sz="2400" dirty="0">
                <a:solidFill>
                  <a:prstClr val="black"/>
                </a:solidFill>
                <a:latin typeface="Rockwell" panose="02060603020205020403" pitchFamily="18" charset="0"/>
              </a:rPr>
              <a:t> </a:t>
            </a:r>
            <a:r>
              <a:rPr lang="en-US" sz="2400" dirty="0" smtClean="0">
                <a:solidFill>
                  <a:prstClr val="black"/>
                </a:solidFill>
                <a:latin typeface="Rockwell" panose="02060603020205020403" pitchFamily="18" charset="0"/>
              </a:rPr>
              <a:t>Dopamine</a:t>
            </a:r>
          </a:p>
          <a:p>
            <a:pPr marL="342900" indent="-342900">
              <a:buFontTx/>
              <a:buAutoNum type="alphaUcPeriod"/>
            </a:pPr>
            <a:endParaRPr lang="en-US" sz="2400" dirty="0">
              <a:solidFill>
                <a:prstClr val="black"/>
              </a:solidFill>
              <a:latin typeface="Rockwell" panose="02060603020205020403" pitchFamily="18" charset="0"/>
            </a:endParaRPr>
          </a:p>
          <a:p>
            <a:pPr marL="342900" indent="-342900">
              <a:buFontTx/>
              <a:buAutoNum type="alphaUcPeriod"/>
            </a:pPr>
            <a:r>
              <a:rPr lang="en-US" sz="2400" dirty="0">
                <a:solidFill>
                  <a:prstClr val="black"/>
                </a:solidFill>
                <a:latin typeface="Rockwell" panose="02060603020205020403" pitchFamily="18" charset="0"/>
              </a:rPr>
              <a:t> </a:t>
            </a:r>
            <a:r>
              <a:rPr lang="en-US" sz="2400" dirty="0" smtClean="0">
                <a:solidFill>
                  <a:prstClr val="black"/>
                </a:solidFill>
                <a:latin typeface="Rockwell" panose="02060603020205020403" pitchFamily="18" charset="0"/>
              </a:rPr>
              <a:t>Inderal </a:t>
            </a:r>
            <a:endParaRPr lang="en-US" sz="2400" dirty="0">
              <a:solidFill>
                <a:prstClr val="black"/>
              </a:solidFill>
              <a:latin typeface="Rockwell" panose="02060603020205020403" pitchFamily="18" charset="0"/>
            </a:endParaRPr>
          </a:p>
        </p:txBody>
      </p:sp>
      <p:pic>
        <p:nvPicPr>
          <p:cNvPr id="5" name="Picture 4"/>
          <p:cNvPicPr>
            <a:picLocks noChangeAspect="1"/>
          </p:cNvPicPr>
          <p:nvPr/>
        </p:nvPicPr>
        <p:blipFill>
          <a:blip r:embed="rId3"/>
          <a:stretch>
            <a:fillRect/>
          </a:stretch>
        </p:blipFill>
        <p:spPr>
          <a:xfrm>
            <a:off x="0" y="282923"/>
            <a:ext cx="2956816" cy="493819"/>
          </a:xfrm>
          <a:prstGeom prst="rect">
            <a:avLst/>
          </a:prstGeom>
        </p:spPr>
      </p:pic>
    </p:spTree>
    <p:extLst>
      <p:ext uri="{BB962C8B-B14F-4D97-AF65-F5344CB8AC3E}">
        <p14:creationId xmlns:p14="http://schemas.microsoft.com/office/powerpoint/2010/main" val="406133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6700</TotalTime>
  <Words>3036</Words>
  <Application>Microsoft Office PowerPoint</Application>
  <PresentationFormat>Widescreen</PresentationFormat>
  <Paragraphs>782</Paragraphs>
  <Slides>91</Slides>
  <Notes>34</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Calibri</vt:lpstr>
      <vt:lpstr>Calibri Light</vt:lpstr>
      <vt:lpstr>Lucida Sans Unicode</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owen</dc:creator>
  <cp:lastModifiedBy>jessica owen</cp:lastModifiedBy>
  <cp:revision>137</cp:revision>
  <dcterms:created xsi:type="dcterms:W3CDTF">2015-02-28T20:05:10Z</dcterms:created>
  <dcterms:modified xsi:type="dcterms:W3CDTF">2015-04-30T03:37:03Z</dcterms:modified>
</cp:coreProperties>
</file>